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1"/>
  </p:notesMasterIdLst>
  <p:sldIdLst>
    <p:sldId id="256" r:id="rId2"/>
    <p:sldId id="285" r:id="rId3"/>
    <p:sldId id="257" r:id="rId4"/>
    <p:sldId id="258" r:id="rId5"/>
    <p:sldId id="259" r:id="rId6"/>
    <p:sldId id="260" r:id="rId7"/>
    <p:sldId id="261" r:id="rId8"/>
    <p:sldId id="262" r:id="rId9"/>
    <p:sldId id="263" r:id="rId10"/>
    <p:sldId id="264" r:id="rId11"/>
    <p:sldId id="265" r:id="rId12"/>
    <p:sldId id="271" r:id="rId13"/>
    <p:sldId id="266" r:id="rId14"/>
    <p:sldId id="267" r:id="rId15"/>
    <p:sldId id="268" r:id="rId16"/>
    <p:sldId id="269" r:id="rId17"/>
    <p:sldId id="270" r:id="rId18"/>
    <p:sldId id="272" r:id="rId19"/>
    <p:sldId id="273" r:id="rId20"/>
    <p:sldId id="274" r:id="rId21"/>
    <p:sldId id="276" r:id="rId22"/>
    <p:sldId id="280" r:id="rId23"/>
    <p:sldId id="277" r:id="rId24"/>
    <p:sldId id="278" r:id="rId25"/>
    <p:sldId id="275" r:id="rId26"/>
    <p:sldId id="282" r:id="rId27"/>
    <p:sldId id="281" r:id="rId28"/>
    <p:sldId id="284" r:id="rId29"/>
    <p:sldId id="283" r:id="rId30"/>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23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E"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305915-B77D-476B-98ED-7C153D218548}" type="datetimeFigureOut">
              <a:rPr lang="es-PE" smtClean="0"/>
              <a:pPr/>
              <a:t>10/12/2013</a:t>
            </a:fld>
            <a:endParaRPr lang="es-PE"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E"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E"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EC4156-8002-4B39-A41B-62C81417336D}" type="slidenum">
              <a:rPr lang="es-PE" smtClean="0"/>
              <a:pPr/>
              <a:t>‹Nº›</a:t>
            </a:fld>
            <a:endParaRPr lang="es-PE" dirty="0"/>
          </a:p>
        </p:txBody>
      </p:sp>
    </p:spTree>
    <p:extLst>
      <p:ext uri="{BB962C8B-B14F-4D97-AF65-F5344CB8AC3E}">
        <p14:creationId xmlns:p14="http://schemas.microsoft.com/office/powerpoint/2010/main" val="1150757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E9EC4156-8002-4B39-A41B-62C81417336D}" type="slidenum">
              <a:rPr lang="es-PE" smtClean="0"/>
              <a:pPr/>
              <a:t>3</a:t>
            </a:fld>
            <a:endParaRPr lang="es-PE" dirty="0"/>
          </a:p>
        </p:txBody>
      </p:sp>
    </p:spTree>
    <p:extLst>
      <p:ext uri="{BB962C8B-B14F-4D97-AF65-F5344CB8AC3E}">
        <p14:creationId xmlns:p14="http://schemas.microsoft.com/office/powerpoint/2010/main" val="1761768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p>
            <a:fld id="{3447642F-202B-4A59-8938-86223BD48297}" type="datetimeFigureOut">
              <a:rPr lang="es-PE" smtClean="0"/>
              <a:pPr/>
              <a:t>10/12/2013</a:t>
            </a:fld>
            <a:endParaRPr lang="es-PE" dirty="0"/>
          </a:p>
        </p:txBody>
      </p:sp>
      <p:sp>
        <p:nvSpPr>
          <p:cNvPr id="5" name="4 Marcador de pie de página"/>
          <p:cNvSpPr>
            <a:spLocks noGrp="1"/>
          </p:cNvSpPr>
          <p:nvPr>
            <p:ph type="ftr" sz="quarter" idx="11"/>
          </p:nvPr>
        </p:nvSpPr>
        <p:spPr/>
        <p:txBody>
          <a:bodyPr/>
          <a:lstStyle/>
          <a:p>
            <a:endParaRPr lang="es-PE" dirty="0"/>
          </a:p>
        </p:txBody>
      </p:sp>
      <p:sp>
        <p:nvSpPr>
          <p:cNvPr id="6" name="5 Marcador de número de diapositiva"/>
          <p:cNvSpPr>
            <a:spLocks noGrp="1"/>
          </p:cNvSpPr>
          <p:nvPr>
            <p:ph type="sldNum" sz="quarter" idx="12"/>
          </p:nvPr>
        </p:nvSpPr>
        <p:spPr/>
        <p:txBody>
          <a:bodyPr/>
          <a:lstStyle/>
          <a:p>
            <a:fld id="{3EFB475B-60B7-4281-9055-034660952FCB}" type="slidenum">
              <a:rPr lang="es-PE" smtClean="0"/>
              <a:pPr/>
              <a:t>‹Nº›</a:t>
            </a:fld>
            <a:endParaRPr lang="es-PE" dirty="0"/>
          </a:p>
        </p:txBody>
      </p:sp>
    </p:spTree>
    <p:extLst>
      <p:ext uri="{BB962C8B-B14F-4D97-AF65-F5344CB8AC3E}">
        <p14:creationId xmlns:p14="http://schemas.microsoft.com/office/powerpoint/2010/main" val="1681040403"/>
      </p:ext>
    </p:extLst>
  </p:cSld>
  <p:clrMapOvr>
    <a:masterClrMapping/>
  </p:clrMapOvr>
  <p:transition>
    <p:wipe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3447642F-202B-4A59-8938-86223BD48297}" type="datetimeFigureOut">
              <a:rPr lang="es-PE" smtClean="0"/>
              <a:pPr/>
              <a:t>10/12/2013</a:t>
            </a:fld>
            <a:endParaRPr lang="es-PE" dirty="0"/>
          </a:p>
        </p:txBody>
      </p:sp>
      <p:sp>
        <p:nvSpPr>
          <p:cNvPr id="5" name="4 Marcador de pie de página"/>
          <p:cNvSpPr>
            <a:spLocks noGrp="1"/>
          </p:cNvSpPr>
          <p:nvPr>
            <p:ph type="ftr" sz="quarter" idx="11"/>
          </p:nvPr>
        </p:nvSpPr>
        <p:spPr/>
        <p:txBody>
          <a:bodyPr/>
          <a:lstStyle/>
          <a:p>
            <a:endParaRPr lang="es-PE" dirty="0"/>
          </a:p>
        </p:txBody>
      </p:sp>
      <p:sp>
        <p:nvSpPr>
          <p:cNvPr id="6" name="5 Marcador de número de diapositiva"/>
          <p:cNvSpPr>
            <a:spLocks noGrp="1"/>
          </p:cNvSpPr>
          <p:nvPr>
            <p:ph type="sldNum" sz="quarter" idx="12"/>
          </p:nvPr>
        </p:nvSpPr>
        <p:spPr/>
        <p:txBody>
          <a:bodyPr/>
          <a:lstStyle/>
          <a:p>
            <a:fld id="{3EFB475B-60B7-4281-9055-034660952FCB}" type="slidenum">
              <a:rPr lang="es-PE" smtClean="0"/>
              <a:pPr/>
              <a:t>‹Nº›</a:t>
            </a:fld>
            <a:endParaRPr lang="es-PE" dirty="0"/>
          </a:p>
        </p:txBody>
      </p:sp>
    </p:spTree>
    <p:extLst>
      <p:ext uri="{BB962C8B-B14F-4D97-AF65-F5344CB8AC3E}">
        <p14:creationId xmlns:p14="http://schemas.microsoft.com/office/powerpoint/2010/main" val="3413866960"/>
      </p:ext>
    </p:extLst>
  </p:cSld>
  <p:clrMapOvr>
    <a:masterClrMapping/>
  </p:clrMapOvr>
  <p:transition>
    <p:wipe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3447642F-202B-4A59-8938-86223BD48297}" type="datetimeFigureOut">
              <a:rPr lang="es-PE" smtClean="0"/>
              <a:pPr/>
              <a:t>10/12/2013</a:t>
            </a:fld>
            <a:endParaRPr lang="es-PE" dirty="0"/>
          </a:p>
        </p:txBody>
      </p:sp>
      <p:sp>
        <p:nvSpPr>
          <p:cNvPr id="5" name="4 Marcador de pie de página"/>
          <p:cNvSpPr>
            <a:spLocks noGrp="1"/>
          </p:cNvSpPr>
          <p:nvPr>
            <p:ph type="ftr" sz="quarter" idx="11"/>
          </p:nvPr>
        </p:nvSpPr>
        <p:spPr/>
        <p:txBody>
          <a:bodyPr/>
          <a:lstStyle/>
          <a:p>
            <a:endParaRPr lang="es-PE" dirty="0"/>
          </a:p>
        </p:txBody>
      </p:sp>
      <p:sp>
        <p:nvSpPr>
          <p:cNvPr id="6" name="5 Marcador de número de diapositiva"/>
          <p:cNvSpPr>
            <a:spLocks noGrp="1"/>
          </p:cNvSpPr>
          <p:nvPr>
            <p:ph type="sldNum" sz="quarter" idx="12"/>
          </p:nvPr>
        </p:nvSpPr>
        <p:spPr/>
        <p:txBody>
          <a:bodyPr/>
          <a:lstStyle/>
          <a:p>
            <a:fld id="{3EFB475B-60B7-4281-9055-034660952FCB}" type="slidenum">
              <a:rPr lang="es-PE" smtClean="0"/>
              <a:pPr/>
              <a:t>‹Nº›</a:t>
            </a:fld>
            <a:endParaRPr lang="es-PE" dirty="0"/>
          </a:p>
        </p:txBody>
      </p:sp>
    </p:spTree>
    <p:extLst>
      <p:ext uri="{BB962C8B-B14F-4D97-AF65-F5344CB8AC3E}">
        <p14:creationId xmlns:p14="http://schemas.microsoft.com/office/powerpoint/2010/main" val="1971156380"/>
      </p:ext>
    </p:extLst>
  </p:cSld>
  <p:clrMapOvr>
    <a:masterClrMapping/>
  </p:clrMapOvr>
  <p:transition>
    <p:wipe dir="u"/>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fld id="{3447642F-202B-4A59-8938-86223BD48297}" type="datetimeFigureOut">
              <a:rPr lang="es-PE" smtClean="0"/>
              <a:pPr/>
              <a:t>10/12/2013</a:t>
            </a:fld>
            <a:endParaRPr lang="es-PE" dirty="0"/>
          </a:p>
        </p:txBody>
      </p:sp>
      <p:sp>
        <p:nvSpPr>
          <p:cNvPr id="6" name="Rectangle 5"/>
          <p:cNvSpPr>
            <a:spLocks noGrp="1" noChangeArrowheads="1"/>
          </p:cNvSpPr>
          <p:nvPr>
            <p:ph type="ftr" sz="quarter" idx="11"/>
          </p:nvPr>
        </p:nvSpPr>
        <p:spPr>
          <a:ln/>
        </p:spPr>
        <p:txBody>
          <a:bodyPr/>
          <a:lstStyle>
            <a:lvl1pPr>
              <a:defRPr/>
            </a:lvl1pPr>
          </a:lstStyle>
          <a:p>
            <a:endParaRPr lang="es-PE" dirty="0"/>
          </a:p>
        </p:txBody>
      </p:sp>
      <p:sp>
        <p:nvSpPr>
          <p:cNvPr id="7" name="Rectangle 6"/>
          <p:cNvSpPr>
            <a:spLocks noGrp="1" noChangeArrowheads="1"/>
          </p:cNvSpPr>
          <p:nvPr>
            <p:ph type="sldNum" sz="quarter" idx="12"/>
          </p:nvPr>
        </p:nvSpPr>
        <p:spPr>
          <a:ln/>
        </p:spPr>
        <p:txBody>
          <a:bodyPr/>
          <a:lstStyle>
            <a:lvl1pPr>
              <a:defRPr/>
            </a:lvl1pPr>
          </a:lstStyle>
          <a:p>
            <a:fld id="{3EFB475B-60B7-4281-9055-034660952FCB}" type="slidenum">
              <a:rPr lang="es-PE" smtClean="0"/>
              <a:pPr/>
              <a:t>‹Nº›</a:t>
            </a:fld>
            <a:endParaRPr lang="es-PE"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3447642F-202B-4A59-8938-86223BD48297}" type="datetimeFigureOut">
              <a:rPr lang="es-PE" smtClean="0"/>
              <a:pPr/>
              <a:t>10/12/2013</a:t>
            </a:fld>
            <a:endParaRPr lang="es-PE" dirty="0"/>
          </a:p>
        </p:txBody>
      </p:sp>
      <p:sp>
        <p:nvSpPr>
          <p:cNvPr id="5" name="4 Marcador de pie de página"/>
          <p:cNvSpPr>
            <a:spLocks noGrp="1"/>
          </p:cNvSpPr>
          <p:nvPr>
            <p:ph type="ftr" sz="quarter" idx="11"/>
          </p:nvPr>
        </p:nvSpPr>
        <p:spPr/>
        <p:txBody>
          <a:bodyPr/>
          <a:lstStyle/>
          <a:p>
            <a:endParaRPr lang="es-PE" dirty="0"/>
          </a:p>
        </p:txBody>
      </p:sp>
      <p:sp>
        <p:nvSpPr>
          <p:cNvPr id="6" name="5 Marcador de número de diapositiva"/>
          <p:cNvSpPr>
            <a:spLocks noGrp="1"/>
          </p:cNvSpPr>
          <p:nvPr>
            <p:ph type="sldNum" sz="quarter" idx="12"/>
          </p:nvPr>
        </p:nvSpPr>
        <p:spPr/>
        <p:txBody>
          <a:bodyPr/>
          <a:lstStyle/>
          <a:p>
            <a:fld id="{3EFB475B-60B7-4281-9055-034660952FCB}" type="slidenum">
              <a:rPr lang="es-PE" smtClean="0"/>
              <a:pPr/>
              <a:t>‹Nº›</a:t>
            </a:fld>
            <a:endParaRPr lang="es-PE" dirty="0"/>
          </a:p>
        </p:txBody>
      </p:sp>
    </p:spTree>
    <p:extLst>
      <p:ext uri="{BB962C8B-B14F-4D97-AF65-F5344CB8AC3E}">
        <p14:creationId xmlns:p14="http://schemas.microsoft.com/office/powerpoint/2010/main" val="3585206490"/>
      </p:ext>
    </p:extLst>
  </p:cSld>
  <p:clrMapOvr>
    <a:masterClrMapping/>
  </p:clrMapOvr>
  <p:transition>
    <p:wipe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447642F-202B-4A59-8938-86223BD48297}" type="datetimeFigureOut">
              <a:rPr lang="es-PE" smtClean="0"/>
              <a:pPr/>
              <a:t>10/12/2013</a:t>
            </a:fld>
            <a:endParaRPr lang="es-PE" dirty="0"/>
          </a:p>
        </p:txBody>
      </p:sp>
      <p:sp>
        <p:nvSpPr>
          <p:cNvPr id="5" name="4 Marcador de pie de página"/>
          <p:cNvSpPr>
            <a:spLocks noGrp="1"/>
          </p:cNvSpPr>
          <p:nvPr>
            <p:ph type="ftr" sz="quarter" idx="11"/>
          </p:nvPr>
        </p:nvSpPr>
        <p:spPr/>
        <p:txBody>
          <a:bodyPr/>
          <a:lstStyle/>
          <a:p>
            <a:endParaRPr lang="es-PE" dirty="0"/>
          </a:p>
        </p:txBody>
      </p:sp>
      <p:sp>
        <p:nvSpPr>
          <p:cNvPr id="6" name="5 Marcador de número de diapositiva"/>
          <p:cNvSpPr>
            <a:spLocks noGrp="1"/>
          </p:cNvSpPr>
          <p:nvPr>
            <p:ph type="sldNum" sz="quarter" idx="12"/>
          </p:nvPr>
        </p:nvSpPr>
        <p:spPr/>
        <p:txBody>
          <a:bodyPr/>
          <a:lstStyle/>
          <a:p>
            <a:fld id="{3EFB475B-60B7-4281-9055-034660952FCB}" type="slidenum">
              <a:rPr lang="es-PE" smtClean="0"/>
              <a:pPr/>
              <a:t>‹Nº›</a:t>
            </a:fld>
            <a:endParaRPr lang="es-PE" dirty="0"/>
          </a:p>
        </p:txBody>
      </p:sp>
    </p:spTree>
    <p:extLst>
      <p:ext uri="{BB962C8B-B14F-4D97-AF65-F5344CB8AC3E}">
        <p14:creationId xmlns:p14="http://schemas.microsoft.com/office/powerpoint/2010/main" val="1191256737"/>
      </p:ext>
    </p:extLst>
  </p:cSld>
  <p:clrMapOvr>
    <a:masterClrMapping/>
  </p:clrMapOvr>
  <p:transition>
    <p:wipe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p>
            <a:fld id="{3447642F-202B-4A59-8938-86223BD48297}" type="datetimeFigureOut">
              <a:rPr lang="es-PE" smtClean="0"/>
              <a:pPr/>
              <a:t>10/12/2013</a:t>
            </a:fld>
            <a:endParaRPr lang="es-PE" dirty="0"/>
          </a:p>
        </p:txBody>
      </p:sp>
      <p:sp>
        <p:nvSpPr>
          <p:cNvPr id="6" name="5 Marcador de pie de página"/>
          <p:cNvSpPr>
            <a:spLocks noGrp="1"/>
          </p:cNvSpPr>
          <p:nvPr>
            <p:ph type="ftr" sz="quarter" idx="11"/>
          </p:nvPr>
        </p:nvSpPr>
        <p:spPr/>
        <p:txBody>
          <a:bodyPr/>
          <a:lstStyle/>
          <a:p>
            <a:endParaRPr lang="es-PE" dirty="0"/>
          </a:p>
        </p:txBody>
      </p:sp>
      <p:sp>
        <p:nvSpPr>
          <p:cNvPr id="7" name="6 Marcador de número de diapositiva"/>
          <p:cNvSpPr>
            <a:spLocks noGrp="1"/>
          </p:cNvSpPr>
          <p:nvPr>
            <p:ph type="sldNum" sz="quarter" idx="12"/>
          </p:nvPr>
        </p:nvSpPr>
        <p:spPr/>
        <p:txBody>
          <a:bodyPr/>
          <a:lstStyle/>
          <a:p>
            <a:fld id="{3EFB475B-60B7-4281-9055-034660952FCB}" type="slidenum">
              <a:rPr lang="es-PE" smtClean="0"/>
              <a:pPr/>
              <a:t>‹Nº›</a:t>
            </a:fld>
            <a:endParaRPr lang="es-PE" dirty="0"/>
          </a:p>
        </p:txBody>
      </p:sp>
    </p:spTree>
    <p:extLst>
      <p:ext uri="{BB962C8B-B14F-4D97-AF65-F5344CB8AC3E}">
        <p14:creationId xmlns:p14="http://schemas.microsoft.com/office/powerpoint/2010/main" val="2019252546"/>
      </p:ext>
    </p:extLst>
  </p:cSld>
  <p:clrMapOvr>
    <a:masterClrMapping/>
  </p:clrMapOvr>
  <p:transition>
    <p:wipe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p>
            <a:fld id="{3447642F-202B-4A59-8938-86223BD48297}" type="datetimeFigureOut">
              <a:rPr lang="es-PE" smtClean="0"/>
              <a:pPr/>
              <a:t>10/12/2013</a:t>
            </a:fld>
            <a:endParaRPr lang="es-PE" dirty="0"/>
          </a:p>
        </p:txBody>
      </p:sp>
      <p:sp>
        <p:nvSpPr>
          <p:cNvPr id="8" name="7 Marcador de pie de página"/>
          <p:cNvSpPr>
            <a:spLocks noGrp="1"/>
          </p:cNvSpPr>
          <p:nvPr>
            <p:ph type="ftr" sz="quarter" idx="11"/>
          </p:nvPr>
        </p:nvSpPr>
        <p:spPr/>
        <p:txBody>
          <a:bodyPr/>
          <a:lstStyle/>
          <a:p>
            <a:endParaRPr lang="es-PE" dirty="0"/>
          </a:p>
        </p:txBody>
      </p:sp>
      <p:sp>
        <p:nvSpPr>
          <p:cNvPr id="9" name="8 Marcador de número de diapositiva"/>
          <p:cNvSpPr>
            <a:spLocks noGrp="1"/>
          </p:cNvSpPr>
          <p:nvPr>
            <p:ph type="sldNum" sz="quarter" idx="12"/>
          </p:nvPr>
        </p:nvSpPr>
        <p:spPr/>
        <p:txBody>
          <a:bodyPr/>
          <a:lstStyle/>
          <a:p>
            <a:fld id="{3EFB475B-60B7-4281-9055-034660952FCB}" type="slidenum">
              <a:rPr lang="es-PE" smtClean="0"/>
              <a:pPr/>
              <a:t>‹Nº›</a:t>
            </a:fld>
            <a:endParaRPr lang="es-PE" dirty="0"/>
          </a:p>
        </p:txBody>
      </p:sp>
    </p:spTree>
    <p:extLst>
      <p:ext uri="{BB962C8B-B14F-4D97-AF65-F5344CB8AC3E}">
        <p14:creationId xmlns:p14="http://schemas.microsoft.com/office/powerpoint/2010/main" val="1593630447"/>
      </p:ext>
    </p:extLst>
  </p:cSld>
  <p:clrMapOvr>
    <a:masterClrMapping/>
  </p:clrMapOvr>
  <p:transition>
    <p:wipe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p>
            <a:fld id="{3447642F-202B-4A59-8938-86223BD48297}" type="datetimeFigureOut">
              <a:rPr lang="es-PE" smtClean="0"/>
              <a:pPr/>
              <a:t>10/12/2013</a:t>
            </a:fld>
            <a:endParaRPr lang="es-PE" dirty="0"/>
          </a:p>
        </p:txBody>
      </p:sp>
      <p:sp>
        <p:nvSpPr>
          <p:cNvPr id="4" name="3 Marcador de pie de página"/>
          <p:cNvSpPr>
            <a:spLocks noGrp="1"/>
          </p:cNvSpPr>
          <p:nvPr>
            <p:ph type="ftr" sz="quarter" idx="11"/>
          </p:nvPr>
        </p:nvSpPr>
        <p:spPr/>
        <p:txBody>
          <a:bodyPr/>
          <a:lstStyle/>
          <a:p>
            <a:endParaRPr lang="es-PE" dirty="0"/>
          </a:p>
        </p:txBody>
      </p:sp>
      <p:sp>
        <p:nvSpPr>
          <p:cNvPr id="5" name="4 Marcador de número de diapositiva"/>
          <p:cNvSpPr>
            <a:spLocks noGrp="1"/>
          </p:cNvSpPr>
          <p:nvPr>
            <p:ph type="sldNum" sz="quarter" idx="12"/>
          </p:nvPr>
        </p:nvSpPr>
        <p:spPr/>
        <p:txBody>
          <a:bodyPr/>
          <a:lstStyle/>
          <a:p>
            <a:fld id="{3EFB475B-60B7-4281-9055-034660952FCB}" type="slidenum">
              <a:rPr lang="es-PE" smtClean="0"/>
              <a:pPr/>
              <a:t>‹Nº›</a:t>
            </a:fld>
            <a:endParaRPr lang="es-PE" dirty="0"/>
          </a:p>
        </p:txBody>
      </p:sp>
    </p:spTree>
    <p:extLst>
      <p:ext uri="{BB962C8B-B14F-4D97-AF65-F5344CB8AC3E}">
        <p14:creationId xmlns:p14="http://schemas.microsoft.com/office/powerpoint/2010/main" val="140848571"/>
      </p:ext>
    </p:extLst>
  </p:cSld>
  <p:clrMapOvr>
    <a:masterClrMapping/>
  </p:clrMapOvr>
  <p:transition>
    <p:wipe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447642F-202B-4A59-8938-86223BD48297}" type="datetimeFigureOut">
              <a:rPr lang="es-PE" smtClean="0"/>
              <a:pPr/>
              <a:t>10/12/2013</a:t>
            </a:fld>
            <a:endParaRPr lang="es-PE" dirty="0"/>
          </a:p>
        </p:txBody>
      </p:sp>
      <p:sp>
        <p:nvSpPr>
          <p:cNvPr id="3" name="2 Marcador de pie de página"/>
          <p:cNvSpPr>
            <a:spLocks noGrp="1"/>
          </p:cNvSpPr>
          <p:nvPr>
            <p:ph type="ftr" sz="quarter" idx="11"/>
          </p:nvPr>
        </p:nvSpPr>
        <p:spPr/>
        <p:txBody>
          <a:bodyPr/>
          <a:lstStyle/>
          <a:p>
            <a:endParaRPr lang="es-PE" dirty="0"/>
          </a:p>
        </p:txBody>
      </p:sp>
      <p:sp>
        <p:nvSpPr>
          <p:cNvPr id="4" name="3 Marcador de número de diapositiva"/>
          <p:cNvSpPr>
            <a:spLocks noGrp="1"/>
          </p:cNvSpPr>
          <p:nvPr>
            <p:ph type="sldNum" sz="quarter" idx="12"/>
          </p:nvPr>
        </p:nvSpPr>
        <p:spPr/>
        <p:txBody>
          <a:bodyPr/>
          <a:lstStyle/>
          <a:p>
            <a:fld id="{3EFB475B-60B7-4281-9055-034660952FCB}" type="slidenum">
              <a:rPr lang="es-PE" smtClean="0"/>
              <a:pPr/>
              <a:t>‹Nº›</a:t>
            </a:fld>
            <a:endParaRPr lang="es-PE" dirty="0"/>
          </a:p>
        </p:txBody>
      </p:sp>
    </p:spTree>
    <p:extLst>
      <p:ext uri="{BB962C8B-B14F-4D97-AF65-F5344CB8AC3E}">
        <p14:creationId xmlns:p14="http://schemas.microsoft.com/office/powerpoint/2010/main" val="631376019"/>
      </p:ext>
    </p:extLst>
  </p:cSld>
  <p:clrMapOvr>
    <a:masterClrMapping/>
  </p:clrMapOvr>
  <p:transition>
    <p:wipe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447642F-202B-4A59-8938-86223BD48297}" type="datetimeFigureOut">
              <a:rPr lang="es-PE" smtClean="0"/>
              <a:pPr/>
              <a:t>10/12/2013</a:t>
            </a:fld>
            <a:endParaRPr lang="es-PE" dirty="0"/>
          </a:p>
        </p:txBody>
      </p:sp>
      <p:sp>
        <p:nvSpPr>
          <p:cNvPr id="6" name="5 Marcador de pie de página"/>
          <p:cNvSpPr>
            <a:spLocks noGrp="1"/>
          </p:cNvSpPr>
          <p:nvPr>
            <p:ph type="ftr" sz="quarter" idx="11"/>
          </p:nvPr>
        </p:nvSpPr>
        <p:spPr/>
        <p:txBody>
          <a:bodyPr/>
          <a:lstStyle/>
          <a:p>
            <a:endParaRPr lang="es-PE" dirty="0"/>
          </a:p>
        </p:txBody>
      </p:sp>
      <p:sp>
        <p:nvSpPr>
          <p:cNvPr id="7" name="6 Marcador de número de diapositiva"/>
          <p:cNvSpPr>
            <a:spLocks noGrp="1"/>
          </p:cNvSpPr>
          <p:nvPr>
            <p:ph type="sldNum" sz="quarter" idx="12"/>
          </p:nvPr>
        </p:nvSpPr>
        <p:spPr/>
        <p:txBody>
          <a:bodyPr/>
          <a:lstStyle/>
          <a:p>
            <a:fld id="{3EFB475B-60B7-4281-9055-034660952FCB}" type="slidenum">
              <a:rPr lang="es-PE" smtClean="0"/>
              <a:pPr/>
              <a:t>‹Nº›</a:t>
            </a:fld>
            <a:endParaRPr lang="es-PE" dirty="0"/>
          </a:p>
        </p:txBody>
      </p:sp>
    </p:spTree>
    <p:extLst>
      <p:ext uri="{BB962C8B-B14F-4D97-AF65-F5344CB8AC3E}">
        <p14:creationId xmlns:p14="http://schemas.microsoft.com/office/powerpoint/2010/main" val="2458055347"/>
      </p:ext>
    </p:extLst>
  </p:cSld>
  <p:clrMapOvr>
    <a:masterClrMapping/>
  </p:clrMapOvr>
  <p:transition>
    <p:wipe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s-PE"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447642F-202B-4A59-8938-86223BD48297}" type="datetimeFigureOut">
              <a:rPr lang="es-PE" smtClean="0"/>
              <a:pPr/>
              <a:t>10/12/2013</a:t>
            </a:fld>
            <a:endParaRPr lang="es-PE" dirty="0"/>
          </a:p>
        </p:txBody>
      </p:sp>
      <p:sp>
        <p:nvSpPr>
          <p:cNvPr id="6" name="5 Marcador de pie de página"/>
          <p:cNvSpPr>
            <a:spLocks noGrp="1"/>
          </p:cNvSpPr>
          <p:nvPr>
            <p:ph type="ftr" sz="quarter" idx="11"/>
          </p:nvPr>
        </p:nvSpPr>
        <p:spPr/>
        <p:txBody>
          <a:bodyPr/>
          <a:lstStyle/>
          <a:p>
            <a:endParaRPr lang="es-PE" dirty="0"/>
          </a:p>
        </p:txBody>
      </p:sp>
      <p:sp>
        <p:nvSpPr>
          <p:cNvPr id="7" name="6 Marcador de número de diapositiva"/>
          <p:cNvSpPr>
            <a:spLocks noGrp="1"/>
          </p:cNvSpPr>
          <p:nvPr>
            <p:ph type="sldNum" sz="quarter" idx="12"/>
          </p:nvPr>
        </p:nvSpPr>
        <p:spPr/>
        <p:txBody>
          <a:bodyPr/>
          <a:lstStyle/>
          <a:p>
            <a:fld id="{3EFB475B-60B7-4281-9055-034660952FCB}" type="slidenum">
              <a:rPr lang="es-PE" smtClean="0"/>
              <a:pPr/>
              <a:t>‹Nº›</a:t>
            </a:fld>
            <a:endParaRPr lang="es-PE" dirty="0"/>
          </a:p>
        </p:txBody>
      </p:sp>
    </p:spTree>
    <p:extLst>
      <p:ext uri="{BB962C8B-B14F-4D97-AF65-F5344CB8AC3E}">
        <p14:creationId xmlns:p14="http://schemas.microsoft.com/office/powerpoint/2010/main" val="2420126536"/>
      </p:ext>
    </p:extLst>
  </p:cSld>
  <p:clrMapOvr>
    <a:masterClrMapping/>
  </p:clrMapOvr>
  <p:transition>
    <p:wipe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47642F-202B-4A59-8938-86223BD48297}" type="datetimeFigureOut">
              <a:rPr lang="es-PE" smtClean="0"/>
              <a:pPr/>
              <a:t>10/12/2013</a:t>
            </a:fld>
            <a:endParaRPr lang="es-PE"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FB475B-60B7-4281-9055-034660952FCB}" type="slidenum">
              <a:rPr lang="es-PE" smtClean="0"/>
              <a:pPr/>
              <a:t>‹Nº›</a:t>
            </a:fld>
            <a:endParaRPr lang="es-PE" dirty="0"/>
          </a:p>
        </p:txBody>
      </p:sp>
      <p:pic>
        <p:nvPicPr>
          <p:cNvPr id="7" name="Picture 2" descr="C:\Users\lenovo\Documents\VTorres\Logo UTP\logo UTP.jpg"/>
          <p:cNvPicPr>
            <a:picLocks noChangeAspect="1" noChangeArrowheads="1"/>
          </p:cNvPicPr>
          <p:nvPr/>
        </p:nvPicPr>
        <p:blipFill>
          <a:blip r:embed="rId14" cstate="print"/>
          <a:srcRect/>
          <a:stretch>
            <a:fillRect/>
          </a:stretch>
        </p:blipFill>
        <p:spPr bwMode="auto">
          <a:xfrm>
            <a:off x="35496" y="44624"/>
            <a:ext cx="2345329" cy="936104"/>
          </a:xfrm>
          <a:prstGeom prst="rect">
            <a:avLst/>
          </a:prstGeom>
          <a:noFill/>
        </p:spPr>
      </p:pic>
    </p:spTree>
    <p:extLst>
      <p:ext uri="{BB962C8B-B14F-4D97-AF65-F5344CB8AC3E}">
        <p14:creationId xmlns:p14="http://schemas.microsoft.com/office/powerpoint/2010/main" val="176488690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p:wipe dir="u"/>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google.com.pe/url?sa=i&amp;rct=j&amp;q=genoma%20humano&amp;source=images&amp;cd=&amp;docid=vDj5mTEAOG1NzM&amp;tbnid=c_82FlMZAfkWCM:&amp;ved=0CAUQjRw&amp;url=http://html.rincondelvago.com/genoma-humano_3.html&amp;ei=69y0UfLjAfWg4AOr3oC4DQ&amp;bvm=bv.47534661,d.dmg&amp;psig=AFQjCNGfXf0NDHKaSDwgPm7d2pxXDlpFvg&amp;ust=1370893885415409"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pe/url?sa=i&amp;rct=j&amp;q=usos+polimeros&amp;source=images&amp;cd=&amp;cad=rja&amp;docid=Sd0pu03t8eHdaM&amp;tbnid=hjDINvrSGpGvRM:&amp;ved=0CAUQjRw&amp;url=http://adrianmoraleslopez.blogspot.com/2010/04/modulo-1-actividad-4.html&amp;ei=hd60UfuFCvi84AOngIGIAQ&amp;bvm=bv.47534661,d.dmg&amp;psig=AFQjCNF-_FYUik_pfy0qjfMf87tYh8DoCA&amp;ust=1370894333056745"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pe/url?sa=i&amp;rct=j&amp;q=nanotecnolog&#237;a&amp;source=images&amp;cd=&amp;cad=rja&amp;docid=OdAitkmTa4k4fM&amp;tbnid=QNw61dvuhAkk7M:&amp;ved=0CAUQjRw&amp;url=http://www.nanotecnologia.cl/que-es-nanotecnologia/&amp;ei=FeC0UbThFO6w4APdpoDwBw&amp;bvm=bv.47534661,d.dmg&amp;psig=AFQjCNEblTPUPAPM-oCdkC8WRN-ObNKlqQ&amp;ust=1370894398433365" TargetMode="Externa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hyperlink" Target="http://www.google.com.pe/url?sa=i&amp;rct=j&amp;q=microchip&amp;source=images&amp;cd=&amp;cad=rja&amp;docid=U2_ih7v5rbymrM&amp;tbnid=Zmkr_SN2fQwS7M:&amp;ved=0CAUQjRw&amp;url=http://www.medicaldaily.com/articles/14452/20130329/researchers-vagus-nerve-microchip-implant-obesity-weight-loss.htm&amp;ei=0-C0UbfcMbO54AO0oYCABg&amp;bvm=bv.47534661,d.dmg&amp;psig=AFQjCNFtYEgGREroiKl8Q0fN08grF8vh_Q&amp;ust=1370894782032645"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google.com.pe/url?sa=i&amp;rct=j&amp;q=nanotecnolog&#237;a&amp;source=images&amp;cd=&amp;cad=rja&amp;docid=hC_nX5tg5Owd_M&amp;tbnid=gQJrfDInholf0M:&amp;ved=0CAUQjRw&amp;url=http://www.costarica2050.cr/la-nanotecnologia-podria-ser-el-nuevo-motor-de-desarrollo-de-costa-rica.html&amp;ei=8N60Uf2hL7Wz4APq4YDgCw&amp;bvm=bv.47534661,d.dmg&amp;psig=AFQjCNEblTPUPAPM-oCdkC8WRN-ObNKlqQ&amp;ust=1370894398433365"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3.xml"/><Relationship Id="rId1" Type="http://schemas.openxmlformats.org/officeDocument/2006/relationships/slideLayout" Target="../slideLayouts/slideLayout7.xml"/><Relationship Id="rId6" Type="http://schemas.openxmlformats.org/officeDocument/2006/relationships/slide" Target="slide14.xml"/><Relationship Id="rId5" Type="http://schemas.openxmlformats.org/officeDocument/2006/relationships/slide" Target="slide11.xml"/><Relationship Id="rId4" Type="http://schemas.openxmlformats.org/officeDocument/2006/relationships/slide" Target="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http://images.google.com.ec/imgres?imgurl=http://termometria.galeon.com/mercurio.jpg&amp;imgrefurl=http://termometria.galeon.com/elementos.htm&amp;h=298&amp;w=462&amp;sz=14&amp;hl=es&amp;start=7&amp;um=1&amp;tbnid=PoKV8I-2h-egIM:&amp;tbnh=83&amp;tbnw=128&amp;prev=/images?q=mercurio&amp;svnum=10&amp;um=1&amp;hl=es&amp;sa=G" TargetMode="External"/><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hyperlink" Target="http://images.google.com.ec/imgres?imgurl=http://www.samasale.it/images/img/molecola_nacl.jpg&amp;imgrefurl=http://www.samasale.it/chisiamo.html&amp;h=200&amp;w=200&amp;sz=10&amp;hl=es&amp;start=7&amp;um=1&amp;tbnid=nKFX59UH9sjrqM:&amp;tbnh=104&amp;tbnw=104&amp;prev=/images?q=cloruro+de+sodio&amp;svnum=10&amp;um=1&amp;hl=es&amp;sa=G" TargetMode="External"/><Relationship Id="rId1" Type="http://schemas.openxmlformats.org/officeDocument/2006/relationships/slideLayout" Target="../slideLayouts/slideLayout7.xml"/><Relationship Id="rId6" Type="http://schemas.openxmlformats.org/officeDocument/2006/relationships/hyperlink" Target="http://images.google.com.ec/imgres?imgurl=http://www.fortunecity.com/campus/dawson/196/atsodio5.jpg&amp;imgrefurl=http://www.fortunecity.com/campus/dawson/196/atomo.htm&amp;h=243&amp;w=244&amp;sz=9&amp;hl=es&amp;start=2&amp;um=1&amp;tbnid=zlSpMebxIeKjdM:&amp;tbnh=110&amp;tbnw=110&amp;prev=/images?q=sodio+&amp;svnum=10&amp;um=1&amp;hl=es&amp;sa=G" TargetMode="External"/><Relationship Id="rId5" Type="http://schemas.openxmlformats.org/officeDocument/2006/relationships/image" Target="../media/image18.jpeg"/><Relationship Id="rId10" Type="http://schemas.openxmlformats.org/officeDocument/2006/relationships/image" Target="../media/image21.png"/><Relationship Id="rId4" Type="http://schemas.openxmlformats.org/officeDocument/2006/relationships/hyperlink" Target="http://images.google.com.ec/imgres?imgurl=http://www.windows.ucar.edu/physical_science/chemistry/o2_molecule_sm.gif&amp;imgrefurl=http://www.windows.ucar.edu/tour/link=/physical_science/chemistry/oxygen_molecular.sp.html&amp;edu=high&amp;h=216&amp;w=288&amp;sz=12&amp;hl=es&amp;start=10&amp;um=1&amp;tbnid=MVKGA9u5PGhTgM:&amp;tbnh=86&amp;tbnw=115&amp;prev=/images?q=ox%C3%ADgeno+molecular&amp;svnum=10&amp;um=1&amp;hl=es&amp;sa=X" TargetMode="External"/><Relationship Id="rId9"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m.pe/url?sa=i&amp;rct=j&amp;q=mezclas+homogeneas&amp;source=images&amp;cd=&amp;cad=rja&amp;docid=7Pf_o1QGd74x7M&amp;tbnid=Fw0JxG_lpGvURM:&amp;ved=0CAUQjRw&amp;url=http://concurso.cnice.mec.es/cnice2005/93_iniciacion_interactiva_materia/curso/materiales/clasif/homogeneas.htm&amp;ei=6PXFUa2EEITc0QGjuIHIDw&amp;bvm=bv.48293060,d.dmQ&amp;psig=AFQjCNG0U14_fhnxFmmXq3vUE8Mqw5TZ8A&amp;ust=1372014429862405" TargetMode="Externa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hyperlink" Target="http://www.google.com.pe/url?sa=i&amp;rct=j&amp;q=&amp;source=images&amp;cd=&amp;cad=rja&amp;docid=5HvmHUXRDZFLJM&amp;tbnid=DoLnlBbYJPTaOM:&amp;ved=0CAUQjRw&amp;url=http://lautaro321.blogspot.com/2013/04/una-solucion-o-disolucion-es-una-mezcla.html&amp;ei=dPfFUdjKPKjC0AHkl4GACQ&amp;bvm=bv.48293060,d.dmQ&amp;psig=AFQjCNGrrjQ1GNcsMOhLV6szq1qD32zYgA&amp;ust=1372014814037776"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7.jpeg"/><Relationship Id="rId2" Type="http://schemas.openxmlformats.org/officeDocument/2006/relationships/hyperlink" Target="http://www.google.com.pe/url?sa=i&amp;rct=j&amp;q=&amp;source=images&amp;cd=&amp;cad=rja&amp;docid=Gy3nPmgn6R98KM&amp;tbnid=Mh0M9ed8uR5hiM:&amp;ved=0CAUQjRw&amp;url=http://www.icarito.cl/enciclopedia/articulo/segundo-ciclo-basico/ciencias-naturales/la-materia-y-sus-transformaciones/2010/06/62-111-9-las-mezclas.shtml&amp;ei=lvTFUYmLC6GZ0QGaloCgAw&amp;bvm=bv.48293060,d.dmQ&amp;psig=AFQjCNHJVNylNpUhUqM3jYc-IHc5pKL0uQ&amp;ust=1372014068523214" TargetMode="External"/><Relationship Id="rId1" Type="http://schemas.openxmlformats.org/officeDocument/2006/relationships/slideLayout" Target="../slideLayouts/slideLayout7.xml"/><Relationship Id="rId6" Type="http://schemas.openxmlformats.org/officeDocument/2006/relationships/hyperlink" Target="http://www.google.com.pe/url?sa=i&amp;rct=j&amp;q=&amp;source=images&amp;cd=&amp;cad=rja&amp;docid=4Xiy-aQY7JMaCM&amp;tbnid=Vfy8jqcSXygQSM:&amp;ved=0CAUQjRw&amp;url=http://concurso.cnice.mec.es/cnice2005/93_iniciacion_interactiva_materia/curso/materiales/clasif/heterogeneas.htm&amp;ei=nvfFUeL8OqLH0wGerYCgBA&amp;bvm=bv.48293060,d.dmQ&amp;psig=AFQjCNGrrjQ1GNcsMOhLV6szq1qD32zYgA&amp;ust=1372014814037776" TargetMode="External"/><Relationship Id="rId5" Type="http://schemas.openxmlformats.org/officeDocument/2006/relationships/image" Target="../media/image26.jpeg"/><Relationship Id="rId4" Type="http://schemas.openxmlformats.org/officeDocument/2006/relationships/hyperlink" Target="http://www.google.com.pe/url?sa=i&amp;rct=j&amp;q=&amp;source=images&amp;cd=&amp;cad=rja&amp;docid=Gy3nPmgn6R98KM&amp;tbnid=Mh0M9ed8uR5hiM:&amp;ved=0CAUQjRw&amp;url=http://zarko3pblynda.blogspot.com/2011_08_01_archive.html&amp;ei=pPTFUeH5Bqm_0gGo1YG4Ag&amp;bvm=bv.48293060,d.dmQ&amp;psig=AFQjCNHJVNylNpUhUqM3jYc-IHc5pKL0uQ&amp;ust=1372014068523214"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pe/url?sa=i&amp;rct=j&amp;q=&amp;source=images&amp;cd=&amp;cad=rja&amp;docid=fHJP8SA5zvDcSM&amp;tbnid=OMfELvL1RhJJDM:&amp;ved=0CAUQjRw&amp;url=http://tecnovirtualpr.com/portal/index.php?option=com_content&amp;view=article&amp;id=104&amp;Itemid=377&amp;ei=Nta0UYz_J6eg4AOjg4H4Cw&amp;bvm=bv.47534661,d.dmg&amp;psig=AFQjCNF-xOT47Avo6a9xU3VODlVMVKuNBw&amp;ust=1370891946908416"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hyperlink" Target="http://www.google.com.pe/url?sa=i&amp;rct=j&amp;q=quimica&amp;source=images&amp;cd=&amp;cad=rja&amp;docid=MQWWkAx3b4TFZM&amp;tbnid=t_H6ACfw3Za2lM:&amp;ved=0CAUQjRw&amp;url=http://limacallao.olx.com.pe/profesor-matematicas-fisica-quimica-estadistica-algebra-logica-cel-996245160-ok-iid-513262286&amp;ei=9da0UbObOuv64AOLh4Eo&amp;bvm=bv.47534661,d.dmg&amp;psig=AFQjCNGWoqxos9jEnCJ4Xoac395Vgntt5Q&amp;ust=1370892261753270" TargetMode="Externa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pe/url?sa=i&amp;rct=j&amp;q=&amp;source=images&amp;cd=&amp;cad=rja&amp;docid=8vgq6T0bu4xfhM&amp;tbnid=KNonEFOcZxo6TM:&amp;ved=0CAUQjRw&amp;url=http://es.123rf.com/photo_14460833_la-ciencia-al-estilo-doodle-perfecta-ilustracion-de-fondo-o-de-laboratorio-en-formato-vectorial.html&amp;ei=4tW0Ucf4Lbi-4AO9zoCYDw&amp;bvm=bv.47534661,d.dmg&amp;psig=AFQjCNF-xOT47Avo6a9xU3VODlVMVKuNBw&amp;ust=1370891946908416" TargetMode="Externa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www.google.com.pe/url?sa=i&amp;rct=j&amp;q=ciencias+facticas&amp;source=images&amp;cd=&amp;cad=rja&amp;docid=U_MBDc9y2ThFtM&amp;tbnid=fBAAcVdIkZm7sM:&amp;ved=0CAUQjRw&amp;url=http://cienciax1000.blogspot.com/2012/05/clasificacion-de-bunge-ciencias.html&amp;ei=vhvGUZH4AuW_0gHnioDIDw&amp;bvm=bv.48293060,d.dmQ&amp;psig=AFQjCNEPsZ6tGhZTgosJaGXDtlCMqpYWWw&amp;ust=137202410303905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pe/url?sa=i&amp;rct=j&amp;q=quimica&amp;source=images&amp;cd=&amp;cad=rja&amp;docid=F5NvWSSmIRF8fM&amp;tbnid=Pq93jz5HBQBzZM:&amp;ved=0CAUQjRw&amp;url=http://www.madrimasd.org/blogs/quimicaysociedad/2012/09/27/133371&amp;ei=gte0UYUv0r7gA67_gOgH&amp;bvm=bv.47534661,d.dmg&amp;psig=AFQjCNGWoqxos9jEnCJ4Xoac395Vgntt5Q&amp;ust=1370892261753270"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pe/url?sa=i&amp;rct=j&amp;q=petroleo&amp;source=images&amp;cd=&amp;cad=rja&amp;docid=rMREgNCFNr4PfM&amp;tbnid=6nXY7ORkiSxe0M:&amp;ved=0CAUQjRw&amp;url=http://iesdmjac.educa.aragon.es/departamentos/fq/asignaturas/fq4eso/materialdeaula/FQ4ESO%20Tema%203%20Compuestos%20del%20carbono/2_hidrocarburos_y_fuentes_de_energa.html&amp;ei=mdi0UbaKIbTB4APrwoGwDA&amp;psig=AFQjCNFiScJWp9XhhH8RzKCe7CsrEKqy6A&amp;ust=1370892822842139"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pe/url?sa=i&amp;rct=j&amp;q=quimica&amp;source=images&amp;cd=&amp;cad=rja&amp;docid=bgEMBPh8u88gtM&amp;tbnid=UVSpdo0z4keWVM:&amp;ved=0CAUQjRw&amp;url=http://mistutorias.wordpress.com/2013/01/24/aprender-quimica-es-importante-pues-esta-en-todas-partes/&amp;ei=rtm0UY7bIfW84AO2_oGwAg&amp;psig=AFQjCNFVfrw0nBfL8wjel02yfwk8FpUuJQ&amp;ust=1370893074510097"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pe/url?sa=i&amp;rct=j&amp;q=usos%20quimica&amp;source=images&amp;cd=&amp;cad=rja&amp;docid=bxXoBSwFs6QZsM&amp;tbnid=Q7cnMF_FcZpL2M:&amp;ved=0CAUQjRw&amp;url=http://www.miguelangelvargascruz.com/colecciontablasperiodicasytablascuanticas_blog_512.html&amp;ei=U9q0UdugONTA4AO9q4GACA&amp;psig=AFQjCNEqciyB9j40d_xdxwQDcloR0klr1Q&amp;ust=1370893235703042"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www.google.com.pe/url?sa=i&amp;rct=j&amp;q=&amp;source=images&amp;cd=&amp;docid=SNJUia8yMweBbM&amp;tbnid=7rswCDjfTVaqOM:&amp;ved=0CAUQjRw&amp;url=http://www.quiminet.com/articulos/abonos-nitrogenados-8752.htm&amp;ei=Mdu0UdeRHbfi4AObrIGoDQ&amp;bvm=bv.47534661,d.dmg&amp;psig=AFQjCNETJ_mdIeNkFreX_PmlyQ9-sHy4AQ&amp;ust=1370893481235528"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2276872"/>
            <a:ext cx="7844408" cy="2622153"/>
          </a:xfrm>
        </p:spPr>
        <p:txBody>
          <a:bodyPr>
            <a:normAutofit fontScale="90000"/>
          </a:bodyPr>
          <a:lstStyle/>
          <a:p>
            <a:r>
              <a:rPr lang="es-PE" dirty="0" smtClean="0">
                <a:solidFill>
                  <a:srgbClr val="0070C0"/>
                </a:solidFill>
                <a:latin typeface="Arial Black" pitchFamily="34" charset="0"/>
              </a:rPr>
              <a:t>LA QUÍMICA COMO CIENCIA.</a:t>
            </a:r>
            <a:br>
              <a:rPr lang="es-PE" dirty="0" smtClean="0">
                <a:solidFill>
                  <a:srgbClr val="0070C0"/>
                </a:solidFill>
                <a:latin typeface="Arial Black" pitchFamily="34" charset="0"/>
              </a:rPr>
            </a:br>
            <a:r>
              <a:rPr lang="es-PE" dirty="0" smtClean="0">
                <a:solidFill>
                  <a:srgbClr val="0070C0"/>
                </a:solidFill>
                <a:latin typeface="Arial Black" pitchFamily="34" charset="0"/>
              </a:rPr>
              <a:t/>
            </a:r>
            <a:br>
              <a:rPr lang="es-PE" dirty="0" smtClean="0">
                <a:solidFill>
                  <a:srgbClr val="0070C0"/>
                </a:solidFill>
                <a:latin typeface="Arial Black" pitchFamily="34" charset="0"/>
              </a:rPr>
            </a:br>
            <a:r>
              <a:rPr lang="es-PE" dirty="0" smtClean="0">
                <a:solidFill>
                  <a:srgbClr val="0070C0"/>
                </a:solidFill>
                <a:latin typeface="Arial Black" pitchFamily="34" charset="0"/>
              </a:rPr>
              <a:t>MATERIA</a:t>
            </a:r>
            <a:endParaRPr lang="es-PE" dirty="0">
              <a:solidFill>
                <a:srgbClr val="0070C0"/>
              </a:solidFill>
              <a:latin typeface="Arial Black" pitchFamily="34" charset="0"/>
            </a:endParaRPr>
          </a:p>
        </p:txBody>
      </p:sp>
    </p:spTree>
    <p:extLst>
      <p:ext uri="{BB962C8B-B14F-4D97-AF65-F5344CB8AC3E}">
        <p14:creationId xmlns:p14="http://schemas.microsoft.com/office/powerpoint/2010/main" val="1554036832"/>
      </p:ext>
    </p:extLst>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1582341"/>
            <a:ext cx="7848872" cy="3416320"/>
          </a:xfrm>
          <a:prstGeom prst="rect">
            <a:avLst/>
          </a:prstGeom>
        </p:spPr>
        <p:txBody>
          <a:bodyPr wrap="square">
            <a:spAutoFit/>
          </a:bodyPr>
          <a:lstStyle/>
          <a:p>
            <a:r>
              <a:rPr lang="es-PE" b="1" dirty="0"/>
              <a:t>Biología molecular y el genoma humano: </a:t>
            </a:r>
            <a:r>
              <a:rPr lang="es-PE" dirty="0"/>
              <a:t>En 1962 el Premio Nobel de </a:t>
            </a:r>
            <a:r>
              <a:rPr lang="es-PE" dirty="0" smtClean="0"/>
              <a:t>Química fue </a:t>
            </a:r>
            <a:r>
              <a:rPr lang="es-PE" dirty="0"/>
              <a:t>otorgado a James Watson y Francis Crick por descifrar en 1953 la </a:t>
            </a:r>
            <a:r>
              <a:rPr lang="es-PE" dirty="0" smtClean="0"/>
              <a:t>estructura tridimensional </a:t>
            </a:r>
            <a:r>
              <a:rPr lang="es-PE" dirty="0"/>
              <a:t>del ácido desoxirribonucleico (</a:t>
            </a:r>
            <a:r>
              <a:rPr lang="es-PE" dirty="0" smtClean="0"/>
              <a:t>ADN). </a:t>
            </a:r>
          </a:p>
          <a:p>
            <a:r>
              <a:rPr lang="es-PE" dirty="0" smtClean="0"/>
              <a:t>Con </a:t>
            </a:r>
            <a:r>
              <a:rPr lang="es-PE" dirty="0"/>
              <a:t>este descubrimiento se abrieron las posibilidades para el estudio de la</a:t>
            </a:r>
          </a:p>
          <a:p>
            <a:r>
              <a:rPr lang="es-PE" dirty="0"/>
              <a:t>genética y de las bases moleculares de la vida</a:t>
            </a:r>
            <a:r>
              <a:rPr lang="es-PE" dirty="0" smtClean="0"/>
              <a:t>.</a:t>
            </a:r>
          </a:p>
          <a:p>
            <a:r>
              <a:rPr lang="es-PE" dirty="0"/>
              <a:t>¡La química nos permite conocer las bases moleculares de la herencia y de </a:t>
            </a:r>
            <a:r>
              <a:rPr lang="es-PE" dirty="0" smtClean="0"/>
              <a:t>la evolución </a:t>
            </a:r>
            <a:r>
              <a:rPr lang="es-PE" dirty="0"/>
              <a:t>de las especies!</a:t>
            </a:r>
          </a:p>
          <a:p>
            <a:r>
              <a:rPr lang="es-PE" dirty="0"/>
              <a:t>¡El análisis químico del genoma humano nos llevará a entender muchas </a:t>
            </a:r>
            <a:r>
              <a:rPr lang="es-PE" dirty="0" smtClean="0"/>
              <a:t>enfermedades y </a:t>
            </a:r>
            <a:r>
              <a:rPr lang="es-PE" dirty="0"/>
              <a:t>cómo atacarlas</a:t>
            </a:r>
            <a:r>
              <a:rPr lang="es-PE" dirty="0" smtClean="0"/>
              <a:t>!</a:t>
            </a:r>
          </a:p>
          <a:p>
            <a:r>
              <a:rPr lang="es-PE" dirty="0"/>
              <a:t>Se presume que alrededor de 3 000 enfermedades tienen origen genético.</a:t>
            </a:r>
          </a:p>
          <a:p>
            <a:r>
              <a:rPr lang="es-PE" dirty="0" smtClean="0"/>
              <a:t>Son varias </a:t>
            </a:r>
            <a:r>
              <a:rPr lang="es-PE" dirty="0"/>
              <a:t>las enfermedades en las que la diagnosis ha avanzado gracias al </a:t>
            </a:r>
            <a:r>
              <a:rPr lang="es-PE" dirty="0" smtClean="0"/>
              <a:t>conocimiento de </a:t>
            </a:r>
            <a:r>
              <a:rPr lang="es-PE" dirty="0"/>
              <a:t>la alteración genética que las </a:t>
            </a:r>
            <a:r>
              <a:rPr lang="es-PE" dirty="0" smtClean="0"/>
              <a:t>produce</a:t>
            </a:r>
            <a:endParaRPr lang="es-PE" dirty="0"/>
          </a:p>
        </p:txBody>
      </p:sp>
    </p:spTree>
    <p:extLst>
      <p:ext uri="{BB962C8B-B14F-4D97-AF65-F5344CB8AC3E}">
        <p14:creationId xmlns:p14="http://schemas.microsoft.com/office/powerpoint/2010/main" val="291190089"/>
      </p:ext>
    </p:extLst>
  </p:cSld>
  <p:clrMapOvr>
    <a:masterClrMapping/>
  </p:clrMapOvr>
  <p:transition>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1305342"/>
            <a:ext cx="8208912" cy="3693319"/>
          </a:xfrm>
          <a:prstGeom prst="rect">
            <a:avLst/>
          </a:prstGeom>
        </p:spPr>
        <p:txBody>
          <a:bodyPr wrap="square">
            <a:spAutoFit/>
          </a:bodyPr>
          <a:lstStyle/>
          <a:p>
            <a:r>
              <a:rPr lang="es-PE" b="1" dirty="0"/>
              <a:t>Medicamentos y salud</a:t>
            </a:r>
            <a:r>
              <a:rPr lang="es-PE" b="1" dirty="0" smtClean="0"/>
              <a:t>:</a:t>
            </a:r>
            <a:r>
              <a:rPr lang="es-PE" dirty="0"/>
              <a:t> Las nuevas generaciones de antibióticos han tenido un </a:t>
            </a:r>
            <a:r>
              <a:rPr lang="es-PE" dirty="0" smtClean="0"/>
              <a:t>papel principal </a:t>
            </a:r>
            <a:r>
              <a:rPr lang="es-PE" dirty="0"/>
              <a:t>en el alargamiento de la vida humana en este siglo y la </a:t>
            </a:r>
            <a:r>
              <a:rPr lang="es-PE" dirty="0" smtClean="0"/>
              <a:t>disminución de </a:t>
            </a:r>
            <a:r>
              <a:rPr lang="es-PE" dirty="0"/>
              <a:t>la mortalidad infantil</a:t>
            </a:r>
            <a:r>
              <a:rPr lang="es-PE" dirty="0" smtClean="0"/>
              <a:t>.</a:t>
            </a:r>
          </a:p>
          <a:p>
            <a:r>
              <a:rPr lang="es-PE" dirty="0"/>
              <a:t>La bioingeniería y la ingeniería genética actuales obtienen moléculas </a:t>
            </a:r>
            <a:r>
              <a:rPr lang="es-PE" dirty="0" smtClean="0"/>
              <a:t>humanas importantes </a:t>
            </a:r>
            <a:r>
              <a:rPr lang="es-PE" dirty="0"/>
              <a:t>para el tratamiento de enfermedades a partir de cultivos </a:t>
            </a:r>
            <a:r>
              <a:rPr lang="es-PE" dirty="0" smtClean="0"/>
              <a:t>de bacterias </a:t>
            </a:r>
            <a:r>
              <a:rPr lang="es-PE" dirty="0"/>
              <a:t>inoculadas con genes humanos. Así se fabrican hoy la insulina para </a:t>
            </a:r>
            <a:r>
              <a:rPr lang="es-PE" dirty="0" smtClean="0"/>
              <a:t>la diabetes</a:t>
            </a:r>
            <a:r>
              <a:rPr lang="es-PE" dirty="0"/>
              <a:t>, el </a:t>
            </a:r>
            <a:r>
              <a:rPr lang="es-PE" dirty="0" smtClean="0"/>
              <a:t>interferón </a:t>
            </a:r>
            <a:r>
              <a:rPr lang="es-PE" dirty="0"/>
              <a:t>(para regular la respuesta celular a las infecciones </a:t>
            </a:r>
            <a:r>
              <a:rPr lang="es-PE" dirty="0" smtClean="0"/>
              <a:t>virales y </a:t>
            </a:r>
            <a:r>
              <a:rPr lang="es-PE" dirty="0"/>
              <a:t>a la proliferación del cáncer), antígenos, hormonas de crecimiento, </a:t>
            </a:r>
            <a:r>
              <a:rPr lang="es-PE" dirty="0" smtClean="0"/>
              <a:t>anticuerpos monoclonales</a:t>
            </a:r>
            <a:r>
              <a:rPr lang="es-PE" dirty="0"/>
              <a:t>, factores antihemofílicos y tantos otros.</a:t>
            </a:r>
          </a:p>
          <a:p>
            <a:r>
              <a:rPr lang="es-PE" dirty="0"/>
              <a:t>La industria farmacéutica desarrolla la síntesis de los medicamentos que </a:t>
            </a:r>
            <a:r>
              <a:rPr lang="es-PE" dirty="0" smtClean="0"/>
              <a:t>previenen o </a:t>
            </a:r>
            <a:r>
              <a:rPr lang="es-PE" dirty="0"/>
              <a:t>atacan las enfermedades humanas.</a:t>
            </a:r>
          </a:p>
          <a:p>
            <a:r>
              <a:rPr lang="es-PE" dirty="0"/>
              <a:t>¡La biotecnología y la biomedicina, con toda la química que hay detrás, </a:t>
            </a:r>
            <a:r>
              <a:rPr lang="es-PE" dirty="0" smtClean="0"/>
              <a:t>avanzan para </a:t>
            </a:r>
            <a:r>
              <a:rPr lang="es-PE" dirty="0"/>
              <a:t>extender el período de la vida humana!</a:t>
            </a:r>
          </a:p>
        </p:txBody>
      </p:sp>
    </p:spTree>
    <p:extLst>
      <p:ext uri="{BB962C8B-B14F-4D97-AF65-F5344CB8AC3E}">
        <p14:creationId xmlns:p14="http://schemas.microsoft.com/office/powerpoint/2010/main" val="4093108936"/>
      </p:ext>
    </p:extLst>
  </p:cSld>
  <p:clrMapOvr>
    <a:masterClrMapping/>
  </p:clrMapOvr>
  <p:transition>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html.rincondelvago.com/000237551.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1" y="620688"/>
            <a:ext cx="5942509" cy="4983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40801"/>
      </p:ext>
    </p:extLst>
  </p:cSld>
  <p:clrMapOvr>
    <a:masterClrMapping/>
  </p:clrMapOvr>
  <p:transition>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826171"/>
            <a:ext cx="8568952" cy="2031325"/>
          </a:xfrm>
          <a:prstGeom prst="rect">
            <a:avLst/>
          </a:prstGeom>
        </p:spPr>
        <p:txBody>
          <a:bodyPr wrap="square">
            <a:spAutoFit/>
          </a:bodyPr>
          <a:lstStyle/>
          <a:p>
            <a:r>
              <a:rPr lang="es-PE" b="1" dirty="0"/>
              <a:t>Materiales: </a:t>
            </a:r>
            <a:r>
              <a:rPr lang="es-PE" dirty="0"/>
              <a:t>La química ha desarrollado materiales sintéticos cuyas propiedades</a:t>
            </a:r>
          </a:p>
          <a:p>
            <a:r>
              <a:rPr lang="es-PE" dirty="0"/>
              <a:t>superan a las de los productos naturales. Aparecen primero una multitud de </a:t>
            </a:r>
            <a:r>
              <a:rPr lang="es-PE" dirty="0" smtClean="0"/>
              <a:t>polímeros sintéticos </a:t>
            </a:r>
            <a:r>
              <a:rPr lang="es-PE" dirty="0"/>
              <a:t>con los que se fabrica ropa y materiales de consumo. Más </a:t>
            </a:r>
            <a:r>
              <a:rPr lang="es-PE" dirty="0" smtClean="0"/>
              <a:t>tarde surgen </a:t>
            </a:r>
            <a:r>
              <a:rPr lang="es-PE" dirty="0"/>
              <a:t>prótesis, así como órganos y tejidos artificiales. Luego cerámicas y </a:t>
            </a:r>
            <a:r>
              <a:rPr lang="es-PE" dirty="0" smtClean="0"/>
              <a:t>materiales compuestos </a:t>
            </a:r>
            <a:r>
              <a:rPr lang="es-PE" dirty="0"/>
              <a:t>(fibras embebidas en una matriz polimérica) han </a:t>
            </a:r>
            <a:r>
              <a:rPr lang="es-PE" dirty="0" smtClean="0"/>
              <a:t>revolucionado las </a:t>
            </a:r>
            <a:r>
              <a:rPr lang="es-PE" dirty="0"/>
              <a:t>industrias de la construcción y del transporte por su inigualable resistencia</a:t>
            </a:r>
            <a:r>
              <a:rPr lang="es-PE" dirty="0" smtClean="0"/>
              <a:t>.</a:t>
            </a:r>
            <a:endParaRPr lang="es-PE" dirty="0"/>
          </a:p>
        </p:txBody>
      </p:sp>
      <p:pic>
        <p:nvPicPr>
          <p:cNvPr id="9218" name="Picture 2" descr="http://1.bp.blogspot.com/_Hp6oQrOCW6g/S9QoLnQYdnI/AAAAAAAAAEg/lR_JTscnmsE/s1600/plástico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0516" y="2651720"/>
            <a:ext cx="36957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449343"/>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4056" y="1175841"/>
            <a:ext cx="8460432" cy="3416320"/>
          </a:xfrm>
          <a:prstGeom prst="rect">
            <a:avLst/>
          </a:prstGeom>
        </p:spPr>
        <p:txBody>
          <a:bodyPr wrap="square">
            <a:spAutoFit/>
          </a:bodyPr>
          <a:lstStyle/>
          <a:p>
            <a:r>
              <a:rPr lang="es-PE" dirty="0" smtClean="0"/>
              <a:t>La revolución informática actual, fruto del “chip” y la microcomputadora</a:t>
            </a:r>
          </a:p>
          <a:p>
            <a:r>
              <a:rPr lang="es-PE" dirty="0" smtClean="0"/>
              <a:t>fue posible gracias a la refinación del silicio. Igualmente, para la transmisión eficaz de las telecomunicaciones hoy se emplean vidrios de alta pureza</a:t>
            </a:r>
          </a:p>
          <a:p>
            <a:r>
              <a:rPr lang="es-PE" dirty="0" smtClean="0"/>
              <a:t> Ha nacido la nanotecnología. No existe una definición precisa de lo que significa esto, pero los científicos han aprendido cómo controlar el tamaño y forma de una amplia gama de materiales, a nivel atómico y molecular. varios campos antes no relacionados (tales como la ingeniería eléctrica y la biología) han empezado a enfocarse a entender y controlar fenómenos físicos y químicos</a:t>
            </a:r>
          </a:p>
          <a:p>
            <a:r>
              <a:rPr lang="es-PE" dirty="0" smtClean="0"/>
              <a:t>sobre esta escala de longitudes, típicamente de 1 a 100 nm. Dentro</a:t>
            </a:r>
          </a:p>
          <a:p>
            <a:r>
              <a:rPr lang="es-PE" dirty="0" smtClean="0"/>
              <a:t>de esta nueva rama de la ciencia de los materiales se ha empezado a trabajar</a:t>
            </a:r>
          </a:p>
          <a:p>
            <a:r>
              <a:rPr lang="es-PE" dirty="0" smtClean="0"/>
              <a:t>sobre nanotubos de carbono, que son estructuras formadas únicamente</a:t>
            </a:r>
          </a:p>
          <a:p>
            <a:r>
              <a:rPr lang="es-PE" dirty="0" smtClean="0"/>
              <a:t>por átomos de carbono.</a:t>
            </a:r>
            <a:endParaRPr lang="es-PE" dirty="0"/>
          </a:p>
        </p:txBody>
      </p:sp>
      <p:pic>
        <p:nvPicPr>
          <p:cNvPr id="12290" name="Picture 2" descr="http://www.nanotecnologia.cl/wp-content/uploads/2008/03/nanotecnologia-chil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8304" y="4407742"/>
            <a:ext cx="3810000" cy="233362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images.medicaldaily.com/data/images/full/7411/tiny-microchip.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7180" y="6102"/>
            <a:ext cx="1599604" cy="1207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578500"/>
      </p:ext>
    </p:extLst>
  </p:cSld>
  <p:clrMapOvr>
    <a:masterClrMapping/>
  </p:clrMapOvr>
  <p:transition>
    <p:wipe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932621"/>
            <a:ext cx="8712968" cy="3139321"/>
          </a:xfrm>
          <a:prstGeom prst="rect">
            <a:avLst/>
          </a:prstGeom>
        </p:spPr>
        <p:txBody>
          <a:bodyPr wrap="square">
            <a:spAutoFit/>
          </a:bodyPr>
          <a:lstStyle/>
          <a:p>
            <a:r>
              <a:rPr lang="es-PE" b="1" dirty="0"/>
              <a:t>Energía: </a:t>
            </a:r>
            <a:r>
              <a:rPr lang="es-PE" dirty="0"/>
              <a:t>El petróleo aporta hoy 60% de la energía mundial. </a:t>
            </a:r>
            <a:r>
              <a:rPr lang="es-PE" dirty="0" smtClean="0"/>
              <a:t>Los procesos </a:t>
            </a:r>
            <a:r>
              <a:rPr lang="es-PE" dirty="0"/>
              <a:t>químicos de refinación nos permiten mejorar día con </a:t>
            </a:r>
            <a:r>
              <a:rPr lang="es-PE" dirty="0" smtClean="0"/>
              <a:t>día la </a:t>
            </a:r>
            <a:r>
              <a:rPr lang="es-PE" dirty="0"/>
              <a:t>calidad de los combustibles.</a:t>
            </a:r>
          </a:p>
          <a:p>
            <a:r>
              <a:rPr lang="es-PE" dirty="0"/>
              <a:t>Respecto al carbón es importante idear procesos químicos</a:t>
            </a:r>
          </a:p>
          <a:p>
            <a:r>
              <a:rPr lang="es-PE" dirty="0"/>
              <a:t>que lo conviertan en combustibles gaseosos o líquidos, más </a:t>
            </a:r>
            <a:r>
              <a:rPr lang="es-PE" dirty="0" smtClean="0"/>
              <a:t>manejables y </a:t>
            </a:r>
            <a:r>
              <a:rPr lang="es-PE" dirty="0"/>
              <a:t>menos contaminantes</a:t>
            </a:r>
            <a:r>
              <a:rPr lang="es-PE" dirty="0" smtClean="0"/>
              <a:t>.</a:t>
            </a:r>
          </a:p>
          <a:p>
            <a:r>
              <a:rPr lang="es-PE" dirty="0"/>
              <a:t>La química nos da pilas y acumuladores como fuentes de energía eléctrica.</a:t>
            </a:r>
          </a:p>
          <a:p>
            <a:r>
              <a:rPr lang="es-PE" dirty="0"/>
              <a:t>De la misma manera, la transformación económicamente viable de la energía </a:t>
            </a:r>
            <a:r>
              <a:rPr lang="es-PE" dirty="0" smtClean="0"/>
              <a:t>solar en </a:t>
            </a:r>
            <a:r>
              <a:rPr lang="es-PE" dirty="0"/>
              <a:t>energía eléctrica o química se dará mediante el estudio de materiales </a:t>
            </a:r>
            <a:r>
              <a:rPr lang="es-PE" dirty="0" smtClean="0"/>
              <a:t>con mayor </a:t>
            </a:r>
            <a:r>
              <a:rPr lang="es-PE" dirty="0"/>
              <a:t>eficiencia fotovoltaica</a:t>
            </a:r>
            <a:r>
              <a:rPr lang="es-PE" dirty="0" smtClean="0"/>
              <a:t>.</a:t>
            </a:r>
          </a:p>
          <a:p>
            <a:r>
              <a:rPr lang="es-PE" dirty="0"/>
              <a:t>La química es la base para la obtención de energía y la explotación </a:t>
            </a:r>
            <a:r>
              <a:rPr lang="es-PE" dirty="0" smtClean="0"/>
              <a:t>racional de </a:t>
            </a:r>
            <a:r>
              <a:rPr lang="es-PE" dirty="0"/>
              <a:t>los recursos naturales.</a:t>
            </a:r>
          </a:p>
        </p:txBody>
      </p:sp>
    </p:spTree>
    <p:extLst>
      <p:ext uri="{BB962C8B-B14F-4D97-AF65-F5344CB8AC3E}">
        <p14:creationId xmlns:p14="http://schemas.microsoft.com/office/powerpoint/2010/main" val="3794749074"/>
      </p:ext>
    </p:extLst>
  </p:cSld>
  <p:clrMapOvr>
    <a:masterClrMapping/>
  </p:clrMapOvr>
  <p:transition>
    <p:wipe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1166843"/>
            <a:ext cx="7704856" cy="2585323"/>
          </a:xfrm>
          <a:prstGeom prst="rect">
            <a:avLst/>
          </a:prstGeom>
        </p:spPr>
        <p:txBody>
          <a:bodyPr wrap="square">
            <a:spAutoFit/>
          </a:bodyPr>
          <a:lstStyle/>
          <a:p>
            <a:r>
              <a:rPr lang="es-PE" b="1" dirty="0"/>
              <a:t>Reducción del impacto ambiental: </a:t>
            </a:r>
            <a:r>
              <a:rPr lang="es-PE" dirty="0"/>
              <a:t>En 1974, Mario Molina y Sherwood </a:t>
            </a:r>
            <a:r>
              <a:rPr lang="es-PE" dirty="0" smtClean="0"/>
              <a:t>Rowland proponen </a:t>
            </a:r>
            <a:r>
              <a:rPr lang="es-PE" dirty="0"/>
              <a:t>que las moléculas de los llamados freones pueden afectar la </a:t>
            </a:r>
            <a:r>
              <a:rPr lang="es-PE" dirty="0" smtClean="0"/>
              <a:t>capa de </a:t>
            </a:r>
            <a:r>
              <a:rPr lang="es-PE" dirty="0"/>
              <a:t>ozono estratosférica, que nos protege de la radiación ultravioleta del Sol. </a:t>
            </a:r>
            <a:r>
              <a:rPr lang="es-PE" dirty="0" smtClean="0"/>
              <a:t>Reciben el </a:t>
            </a:r>
            <a:r>
              <a:rPr lang="es-PE" dirty="0"/>
              <a:t>Premio Nobel de </a:t>
            </a:r>
            <a:r>
              <a:rPr lang="es-PE" dirty="0" smtClean="0"/>
              <a:t>Química </a:t>
            </a:r>
            <a:r>
              <a:rPr lang="es-PE" dirty="0"/>
              <a:t>en 1995, después de detectarse el hoyo </a:t>
            </a:r>
            <a:r>
              <a:rPr lang="es-PE" dirty="0" smtClean="0"/>
              <a:t>de ozono </a:t>
            </a:r>
            <a:r>
              <a:rPr lang="es-PE" dirty="0"/>
              <a:t>en la Antártida y de comprobarse que dichos compuestos son los </a:t>
            </a:r>
            <a:r>
              <a:rPr lang="es-PE" dirty="0" smtClean="0"/>
              <a:t>responsables del </a:t>
            </a:r>
            <a:r>
              <a:rPr lang="es-PE" dirty="0"/>
              <a:t>mismo. Un problema realmente global que amenaza la presencia de la</a:t>
            </a:r>
          </a:p>
          <a:p>
            <a:r>
              <a:rPr lang="es-PE" dirty="0"/>
              <a:t>humanidad en la Tierra será resuelto por el conocimiento químico de los </a:t>
            </a:r>
            <a:r>
              <a:rPr lang="es-PE" dirty="0" smtClean="0"/>
              <a:t>mecanismos de </a:t>
            </a:r>
            <a:r>
              <a:rPr lang="es-PE" dirty="0"/>
              <a:t>reacción en la atmósfera terrestre.</a:t>
            </a:r>
          </a:p>
        </p:txBody>
      </p:sp>
    </p:spTree>
    <p:extLst>
      <p:ext uri="{BB962C8B-B14F-4D97-AF65-F5344CB8AC3E}">
        <p14:creationId xmlns:p14="http://schemas.microsoft.com/office/powerpoint/2010/main" val="1102208307"/>
      </p:ext>
    </p:extLst>
  </p:cSld>
  <p:clrMapOvr>
    <a:masterClrMapping/>
  </p:clrMapOvr>
  <p:transition>
    <p:wipe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5576" y="965463"/>
            <a:ext cx="7920880" cy="2585323"/>
          </a:xfrm>
          <a:prstGeom prst="rect">
            <a:avLst/>
          </a:prstGeom>
        </p:spPr>
        <p:txBody>
          <a:bodyPr wrap="square">
            <a:spAutoFit/>
          </a:bodyPr>
          <a:lstStyle/>
          <a:p>
            <a:r>
              <a:rPr lang="es-PE" dirty="0"/>
              <a:t>La </a:t>
            </a:r>
            <a:r>
              <a:rPr lang="es-PE" dirty="0" smtClean="0"/>
              <a:t>Química </a:t>
            </a:r>
            <a:r>
              <a:rPr lang="es-PE" dirty="0"/>
              <a:t>se halla sumergida en todo lo que rodea al ser humano y forma parte de su propio organismo, pues los seres humanos y todos los seres vivientes son resultado de las reacciones químicas, por lo que se puede considerar como la ciencia fundamental de la naturaleza, pues, explica en gran medida el funcionamiento del universo. Puede decirse que la Química es importante porque se requiere para vivir en modernidad. El ser humano no podría desarrollar una vida plena sin la Química</a:t>
            </a:r>
            <a:r>
              <a:rPr lang="es-PE" dirty="0" smtClean="0"/>
              <a:t>.</a:t>
            </a:r>
          </a:p>
          <a:p>
            <a:r>
              <a:rPr lang="es-PE" dirty="0" smtClean="0"/>
              <a:t> </a:t>
            </a:r>
            <a:r>
              <a:rPr lang="es-PE" dirty="0"/>
              <a:t>La Química forma parte del entorno, de los seres vivientes y alrededor de ella rotan las demás ciencias. </a:t>
            </a:r>
          </a:p>
        </p:txBody>
      </p:sp>
      <p:pic>
        <p:nvPicPr>
          <p:cNvPr id="11266" name="Picture 2" descr="http://www.costarica2050.cr/wp-content/uploads/2012/05/nanotecnologia-es-convergente.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9123" y="3550786"/>
            <a:ext cx="4809221"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820042"/>
      </p:ext>
    </p:extLst>
  </p:cSld>
  <p:clrMapOvr>
    <a:masterClrMapping/>
  </p:clrMapOvr>
  <p:transition>
    <p:wipe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671499"/>
            <a:ext cx="8229600" cy="828675"/>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s-ES" sz="3400" b="1" kern="0" dirty="0" smtClean="0">
                <a:cs typeface="Times New Roman" pitchFamily="18" charset="0"/>
              </a:rPr>
              <a:t>Aspectos Positivos y Negativos</a:t>
            </a:r>
            <a:endParaRPr lang="es-ES" sz="3400" kern="0" dirty="0" smtClean="0">
              <a:cs typeface="Times New Roman" pitchFamily="18" charset="0"/>
            </a:endParaRPr>
          </a:p>
        </p:txBody>
      </p:sp>
      <p:sp>
        <p:nvSpPr>
          <p:cNvPr id="3" name="Rectangle 3"/>
          <p:cNvSpPr txBox="1">
            <a:spLocks noChangeArrowheads="1"/>
          </p:cNvSpPr>
          <p:nvPr/>
        </p:nvSpPr>
        <p:spPr>
          <a:xfrm>
            <a:off x="2071688" y="1500188"/>
            <a:ext cx="6657975" cy="4714875"/>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Clr>
                <a:schemeClr val="tx2"/>
              </a:buClr>
            </a:pPr>
            <a:r>
              <a:rPr lang="es-ES" sz="2400" b="1" kern="0" dirty="0" smtClean="0">
                <a:solidFill>
                  <a:schemeClr val="tx2"/>
                </a:solidFill>
                <a:cs typeface="Times New Roman" pitchFamily="18" charset="0"/>
              </a:rPr>
              <a:t>Ejemplo:</a:t>
            </a:r>
            <a:r>
              <a:rPr lang="es-ES" sz="2400" kern="0" dirty="0" smtClean="0">
                <a:cs typeface="Times New Roman" pitchFamily="18" charset="0"/>
              </a:rPr>
              <a:t>  Gasolina     </a:t>
            </a:r>
            <a:r>
              <a:rPr lang="es-ES" sz="2400" kern="0" dirty="0" smtClean="0">
                <a:cs typeface="Times New Roman" pitchFamily="18" charset="0"/>
                <a:sym typeface="Wingdings" pitchFamily="2" charset="2"/>
              </a:rPr>
              <a:t></a:t>
            </a:r>
            <a:r>
              <a:rPr lang="es-ES" sz="2400" kern="0" dirty="0" smtClean="0">
                <a:cs typeface="Times New Roman" pitchFamily="18" charset="0"/>
              </a:rPr>
              <a:t>   Potencia    </a:t>
            </a:r>
            <a:r>
              <a:rPr lang="es-ES" sz="2400" kern="0" dirty="0" smtClean="0">
                <a:cs typeface="Times New Roman" pitchFamily="18" charset="0"/>
                <a:sym typeface="Wingdings" pitchFamily="2" charset="2"/>
              </a:rPr>
              <a:t></a:t>
            </a:r>
            <a:r>
              <a:rPr lang="es-ES" sz="2400" kern="0" dirty="0" smtClean="0">
                <a:cs typeface="Times New Roman" pitchFamily="18" charset="0"/>
              </a:rPr>
              <a:t>   </a:t>
            </a:r>
            <a:r>
              <a:rPr lang="es-ES_tradnl" sz="2400" kern="0" dirty="0" smtClean="0">
                <a:cs typeface="Times New Roman" pitchFamily="18" charset="0"/>
              </a:rPr>
              <a:t>    G</a:t>
            </a:r>
            <a:r>
              <a:rPr lang="es-ES" sz="2400" kern="0" dirty="0" smtClean="0">
                <a:cs typeface="Times New Roman" pitchFamily="18" charset="0"/>
              </a:rPr>
              <a:t>ases de combustión.   Daño al ambiente</a:t>
            </a:r>
            <a:r>
              <a:rPr lang="es-ES_tradnl" sz="2400" kern="0" dirty="0" smtClean="0">
                <a:cs typeface="Times New Roman" pitchFamily="18" charset="0"/>
              </a:rPr>
              <a:t>.</a:t>
            </a:r>
          </a:p>
          <a:p>
            <a:pPr>
              <a:buFont typeface="Wingdings" pitchFamily="2" charset="2"/>
              <a:buNone/>
            </a:pPr>
            <a:endParaRPr lang="es-ES" sz="2400" kern="0" dirty="0" smtClean="0">
              <a:cs typeface="Times New Roman" pitchFamily="18" charset="0"/>
            </a:endParaRPr>
          </a:p>
          <a:p>
            <a:pPr>
              <a:buClr>
                <a:schemeClr val="tx2"/>
              </a:buClr>
            </a:pPr>
            <a:r>
              <a:rPr lang="es-ES" sz="2400" b="1" kern="0" dirty="0" smtClean="0">
                <a:solidFill>
                  <a:schemeClr val="tx2"/>
                </a:solidFill>
                <a:cs typeface="Times New Roman" pitchFamily="18" charset="0"/>
              </a:rPr>
              <a:t> Fertilizantes</a:t>
            </a:r>
            <a:r>
              <a:rPr lang="es-ES" sz="2400" kern="0" dirty="0" smtClean="0">
                <a:cs typeface="Times New Roman" pitchFamily="18" charset="0"/>
              </a:rPr>
              <a:t> </a:t>
            </a:r>
            <a:r>
              <a:rPr lang="es-ES_tradnl" sz="2400" kern="0" dirty="0" smtClean="0">
                <a:solidFill>
                  <a:schemeClr val="tx2"/>
                </a:solidFill>
                <a:cs typeface="Times New Roman" pitchFamily="18" charset="0"/>
              </a:rPr>
              <a:t>y </a:t>
            </a:r>
            <a:r>
              <a:rPr lang="es-ES" sz="2400" b="1" kern="0" dirty="0" smtClean="0">
                <a:solidFill>
                  <a:schemeClr val="tx2"/>
                </a:solidFill>
                <a:cs typeface="Times New Roman" pitchFamily="18" charset="0"/>
              </a:rPr>
              <a:t>Plaguicidas</a:t>
            </a:r>
            <a:r>
              <a:rPr lang="es-ES_tradnl" sz="2400" b="1" kern="0" dirty="0" smtClean="0">
                <a:solidFill>
                  <a:schemeClr val="tx2"/>
                </a:solidFill>
                <a:cs typeface="Times New Roman" pitchFamily="18" charset="0"/>
              </a:rPr>
              <a:t>:</a:t>
            </a:r>
          </a:p>
          <a:p>
            <a:pPr>
              <a:buClr>
                <a:schemeClr val="tx2"/>
              </a:buClr>
              <a:buFont typeface="Wingdings" pitchFamily="2" charset="2"/>
              <a:buNone/>
            </a:pPr>
            <a:r>
              <a:rPr lang="es-ES_tradnl" sz="2400" kern="0" dirty="0" smtClean="0">
                <a:cs typeface="Times New Roman" pitchFamily="18" charset="0"/>
              </a:rPr>
              <a:t>   </a:t>
            </a:r>
            <a:r>
              <a:rPr lang="es-ES" sz="2400" kern="0" dirty="0" smtClean="0">
                <a:cs typeface="Times New Roman" pitchFamily="18" charset="0"/>
              </a:rPr>
              <a:t>  Ayudan a la Agricultura  </a:t>
            </a:r>
            <a:r>
              <a:rPr lang="es-ES_tradnl" sz="2400" kern="0" dirty="0" smtClean="0">
                <a:cs typeface="Times New Roman" pitchFamily="18" charset="0"/>
              </a:rPr>
              <a:t>   </a:t>
            </a:r>
            <a:r>
              <a:rPr lang="es-ES_tradnl" sz="2400" kern="0" dirty="0" smtClean="0">
                <a:cs typeface="Times New Roman" pitchFamily="18" charset="0"/>
                <a:sym typeface="Wingdings" pitchFamily="2" charset="2"/>
              </a:rPr>
              <a:t></a:t>
            </a:r>
            <a:r>
              <a:rPr lang="es-ES_tradnl" sz="2400" kern="0" dirty="0" smtClean="0">
                <a:cs typeface="Times New Roman" pitchFamily="18" charset="0"/>
              </a:rPr>
              <a:t>              </a:t>
            </a:r>
            <a:r>
              <a:rPr lang="es-ES" sz="2400" kern="0" dirty="0" smtClean="0">
                <a:cs typeface="Times New Roman" pitchFamily="18" charset="0"/>
              </a:rPr>
              <a:t>Daño al medio Ambiente </a:t>
            </a:r>
            <a:r>
              <a:rPr lang="es-ES_tradnl" sz="2400" kern="0" dirty="0" smtClean="0">
                <a:cs typeface="Times New Roman" pitchFamily="18" charset="0"/>
              </a:rPr>
              <a:t>.</a:t>
            </a:r>
            <a:r>
              <a:rPr lang="es-ES" sz="2400" kern="0" dirty="0" smtClean="0">
                <a:cs typeface="Times New Roman" pitchFamily="18" charset="0"/>
              </a:rPr>
              <a:t>        </a:t>
            </a:r>
          </a:p>
          <a:p>
            <a:pPr>
              <a:buClr>
                <a:schemeClr val="tx2"/>
              </a:buClr>
              <a:buFont typeface="Wingdings" pitchFamily="2" charset="2"/>
              <a:buNone/>
            </a:pPr>
            <a:endParaRPr lang="es-ES_tradnl" sz="2400" kern="0" dirty="0" smtClean="0">
              <a:cs typeface="Times New Roman" pitchFamily="18" charset="0"/>
            </a:endParaRPr>
          </a:p>
          <a:p>
            <a:pPr>
              <a:buClr>
                <a:schemeClr val="tx2"/>
              </a:buClr>
            </a:pPr>
            <a:r>
              <a:rPr lang="es-ES" sz="2400" b="1" kern="0" dirty="0" smtClean="0">
                <a:solidFill>
                  <a:schemeClr val="tx2"/>
                </a:solidFill>
                <a:cs typeface="Times New Roman" pitchFamily="18" charset="0"/>
              </a:rPr>
              <a:t>Industrias en general</a:t>
            </a:r>
            <a:r>
              <a:rPr lang="es-ES" sz="2400" kern="0" dirty="0" smtClean="0">
                <a:cs typeface="Times New Roman" pitchFamily="18" charset="0"/>
              </a:rPr>
              <a:t>:  Negocios   que   hacen o venden productos    </a:t>
            </a:r>
            <a:r>
              <a:rPr lang="es-ES" sz="2400" kern="0" dirty="0" smtClean="0">
                <a:cs typeface="Times New Roman" pitchFamily="18" charset="0"/>
                <a:sym typeface="Wingdings" pitchFamily="2" charset="2"/>
              </a:rPr>
              <a:t></a:t>
            </a:r>
            <a:r>
              <a:rPr lang="es-ES" sz="2400" kern="0" dirty="0" smtClean="0">
                <a:cs typeface="Times New Roman" pitchFamily="18" charset="0"/>
              </a:rPr>
              <a:t>  Tienen que ver con las sustancias químicas.</a:t>
            </a:r>
          </a:p>
          <a:p>
            <a:pPr>
              <a:buClr>
                <a:schemeClr val="tx2"/>
              </a:buClr>
              <a:buFont typeface="Wingdings" pitchFamily="2" charset="2"/>
              <a:buNone/>
            </a:pPr>
            <a:endParaRPr lang="es-ES" sz="2400" kern="0" dirty="0" smtClean="0"/>
          </a:p>
        </p:txBody>
      </p:sp>
      <p:pic>
        <p:nvPicPr>
          <p:cNvPr id="4" name="Picture 4" descr="atomom"/>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4313" y="4500563"/>
            <a:ext cx="1862137"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1214814"/>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57200" y="1188343"/>
            <a:ext cx="8229600" cy="379413"/>
          </a:xfrm>
          <a:prstGeom prst="rect">
            <a:avLst/>
          </a:prstGeom>
          <a:solidFill>
            <a:srgbClr val="99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0" cap="none" spc="0" normalizeH="0" baseline="0" noProof="0" dirty="0" smtClean="0">
                <a:ln>
                  <a:noFill/>
                </a:ln>
                <a:solidFill>
                  <a:srgbClr val="00007D">
                    <a:lumMod val="60000"/>
                    <a:lumOff val="40000"/>
                  </a:srgbClr>
                </a:solidFill>
                <a:effectLst/>
                <a:uLnTx/>
                <a:uFillTx/>
                <a:latin typeface="Arial"/>
                <a:ea typeface="+mj-ea"/>
                <a:cs typeface="+mj-cs"/>
              </a:rPr>
              <a:t>Química</a:t>
            </a:r>
          </a:p>
        </p:txBody>
      </p:sp>
      <p:sp>
        <p:nvSpPr>
          <p:cNvPr id="3" name="Rectangle 3"/>
          <p:cNvSpPr txBox="1">
            <a:spLocks noChangeArrowheads="1"/>
          </p:cNvSpPr>
          <p:nvPr/>
        </p:nvSpPr>
        <p:spPr bwMode="auto">
          <a:xfrm>
            <a:off x="468313" y="1710631"/>
            <a:ext cx="8229600" cy="1430337"/>
          </a:xfrm>
          <a:prstGeom prst="rect">
            <a:avLst/>
          </a:prstGeom>
          <a:solidFill>
            <a:srgbClr val="99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marL="342900" marR="0" lvl="0" indent="-342900" algn="ctr" defTabSz="914400" rtl="0" eaLnBrk="1" fontAlgn="base" latinLnBrk="0" hangingPunct="1">
              <a:lnSpc>
                <a:spcPct val="90000"/>
              </a:lnSpc>
              <a:spcBef>
                <a:spcPct val="20000"/>
              </a:spcBef>
              <a:spcAft>
                <a:spcPct val="0"/>
              </a:spcAft>
              <a:buClr>
                <a:srgbClr val="00007D"/>
              </a:buClr>
              <a:buSzPct val="75000"/>
              <a:buFont typeface="Wingdings" pitchFamily="2" charset="2"/>
              <a:buNone/>
              <a:tabLst/>
              <a:defRPr/>
            </a:pPr>
            <a:r>
              <a:rPr kumimoji="0" lang="es-ES" sz="2800" b="0" i="0" u="none" strike="noStrike" kern="0" cap="none" spc="0" normalizeH="0" baseline="0" noProof="0" dirty="0" smtClean="0">
                <a:ln>
                  <a:noFill/>
                </a:ln>
                <a:solidFill>
                  <a:srgbClr val="000000"/>
                </a:solidFill>
                <a:effectLst/>
                <a:uLnTx/>
                <a:uFillTx/>
                <a:latin typeface="Arial"/>
                <a:ea typeface="+mn-ea"/>
                <a:cs typeface="+mn-cs"/>
              </a:rPr>
              <a:t>Parte de la ciencia que se ocupa del estudio de la composición, estructura, propiedades y transformaciones de la  materia.</a:t>
            </a:r>
          </a:p>
        </p:txBody>
      </p:sp>
      <p:sp>
        <p:nvSpPr>
          <p:cNvPr id="4" name="3 CuadroTexto"/>
          <p:cNvSpPr txBox="1"/>
          <p:nvPr/>
        </p:nvSpPr>
        <p:spPr>
          <a:xfrm>
            <a:off x="3203848" y="476672"/>
            <a:ext cx="4464496" cy="461665"/>
          </a:xfrm>
          <a:prstGeom prst="rect">
            <a:avLst/>
          </a:prstGeom>
          <a:noFill/>
        </p:spPr>
        <p:txBody>
          <a:bodyPr wrap="square" rtlCol="0">
            <a:spAutoFit/>
          </a:bodyPr>
          <a:lstStyle/>
          <a:p>
            <a:r>
              <a:rPr lang="es-PE" sz="2400" dirty="0" smtClean="0"/>
              <a:t>Entonces ….            </a:t>
            </a:r>
            <a:endParaRPr lang="es-PE" sz="2400" dirty="0"/>
          </a:p>
        </p:txBody>
      </p:sp>
      <p:sp>
        <p:nvSpPr>
          <p:cNvPr id="5" name="4 CuadroTexto"/>
          <p:cNvSpPr txBox="1"/>
          <p:nvPr/>
        </p:nvSpPr>
        <p:spPr>
          <a:xfrm>
            <a:off x="2843808" y="3356992"/>
            <a:ext cx="2808312" cy="523220"/>
          </a:xfrm>
          <a:prstGeom prst="rect">
            <a:avLst/>
          </a:prstGeom>
          <a:noFill/>
        </p:spPr>
        <p:txBody>
          <a:bodyPr wrap="square" rtlCol="0">
            <a:spAutoFit/>
          </a:bodyPr>
          <a:lstStyle/>
          <a:p>
            <a:r>
              <a:rPr lang="es-PE" sz="2800" dirty="0" smtClean="0"/>
              <a:t>¿Materia?</a:t>
            </a:r>
            <a:endParaRPr lang="es-PE" sz="2800" dirty="0"/>
          </a:p>
        </p:txBody>
      </p:sp>
      <p:sp>
        <p:nvSpPr>
          <p:cNvPr id="6" name="5 Rectángulo"/>
          <p:cNvSpPr/>
          <p:nvPr/>
        </p:nvSpPr>
        <p:spPr>
          <a:xfrm>
            <a:off x="979512" y="4438853"/>
            <a:ext cx="6400800" cy="1384995"/>
          </a:xfrm>
          <a:prstGeom prst="rect">
            <a:avLst/>
          </a:prstGeom>
        </p:spPr>
        <p:txBody>
          <a:bodyPr wrap="square">
            <a:spAutoFit/>
          </a:bodyPr>
          <a:lstStyle/>
          <a:p>
            <a:r>
              <a:rPr lang="es-PE" sz="2800" b="1" dirty="0">
                <a:solidFill>
                  <a:srgbClr val="0070C0"/>
                </a:solidFill>
                <a:latin typeface="Arial" pitchFamily="34" charset="0"/>
                <a:cs typeface="Arial" pitchFamily="34" charset="0"/>
              </a:rPr>
              <a:t>La materia se puede definir como todo aquello que ocupa un lugar en el espacio y que tiene masa</a:t>
            </a:r>
            <a:r>
              <a:rPr lang="es-PE" sz="2800" dirty="0">
                <a:latin typeface="+mj-lt"/>
              </a:rPr>
              <a:t>.</a:t>
            </a:r>
          </a:p>
        </p:txBody>
      </p:sp>
    </p:spTree>
    <p:extLst>
      <p:ext uri="{BB962C8B-B14F-4D97-AF65-F5344CB8AC3E}">
        <p14:creationId xmlns:p14="http://schemas.microsoft.com/office/powerpoint/2010/main" val="806954299"/>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WordArt 3"/>
          <p:cNvSpPr>
            <a:spLocks noChangeArrowheads="1" noChangeShapeType="1"/>
          </p:cNvSpPr>
          <p:nvPr/>
        </p:nvSpPr>
        <p:spPr bwMode="auto">
          <a:xfrm>
            <a:off x="684213" y="1989138"/>
            <a:ext cx="7848600" cy="1727200"/>
          </a:xfrm>
          <a:prstGeom prst="rect">
            <a:avLst/>
          </a:prstGeom>
        </p:spPr>
        <p:txBody>
          <a:bodyPr wrap="none" fromWordArt="1">
            <a:prstTxWarp prst="textPlain">
              <a:avLst>
                <a:gd name="adj" fmla="val 50000"/>
              </a:avLst>
            </a:prstTxWarp>
          </a:bodyPr>
          <a:lstStyle/>
          <a:p>
            <a:pPr algn="ctr"/>
            <a:r>
              <a:rPr lang="es-MX" sz="3600" b="1" kern="10">
                <a:ln w="12700">
                  <a:solidFill>
                    <a:srgbClr val="3333CC"/>
                  </a:solidFill>
                  <a:round/>
                  <a:headEnd/>
                  <a:tailEnd/>
                </a:ln>
                <a:solidFill>
                  <a:srgbClr val="0D0D0D">
                    <a:alpha val="50195"/>
                  </a:srgbClr>
                </a:solidFill>
                <a:effectLst>
                  <a:outerShdw dist="45791" dir="2021404" algn="ctr" rotWithShape="0">
                    <a:srgbClr val="9999FF"/>
                  </a:outerShdw>
                </a:effectLst>
                <a:latin typeface="Bookman Old Style"/>
              </a:rPr>
              <a:t>QUÍMICA </a:t>
            </a:r>
          </a:p>
        </p:txBody>
      </p:sp>
      <p:sp>
        <p:nvSpPr>
          <p:cNvPr id="3075" name="Rectangle 4"/>
          <p:cNvSpPr>
            <a:spLocks noChangeArrowheads="1"/>
          </p:cNvSpPr>
          <p:nvPr/>
        </p:nvSpPr>
        <p:spPr bwMode="auto">
          <a:xfrm>
            <a:off x="1692275" y="333375"/>
            <a:ext cx="6769100" cy="936625"/>
          </a:xfrm>
          <a:prstGeom prst="rect">
            <a:avLst/>
          </a:prstGeom>
          <a:gradFill rotWithShape="1">
            <a:gsLst>
              <a:gs pos="0">
                <a:srgbClr val="474776"/>
              </a:gs>
              <a:gs pos="50000">
                <a:srgbClr val="9999FF"/>
              </a:gs>
              <a:gs pos="100000">
                <a:srgbClr val="4747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70000"/>
              </a:lnSpc>
            </a:pPr>
            <a:r>
              <a:rPr lang="es-ES_tradnl" sz="2800" b="1">
                <a:solidFill>
                  <a:schemeClr val="bg1"/>
                </a:solidFill>
                <a:latin typeface="Monotype Corsiva" pitchFamily="66" charset="0"/>
              </a:rPr>
              <a:t> </a:t>
            </a:r>
            <a:r>
              <a:rPr lang="en-US" sz="3200" b="1">
                <a:solidFill>
                  <a:srgbClr val="FF0000"/>
                </a:solidFill>
                <a:latin typeface="Cooper Black" pitchFamily="18" charset="0"/>
              </a:rPr>
              <a:t>UNIVERSIDAD TECNOLOGICA DEL PERU</a:t>
            </a:r>
          </a:p>
        </p:txBody>
      </p:sp>
      <p:sp>
        <p:nvSpPr>
          <p:cNvPr id="47109" name="Rectangle 5"/>
          <p:cNvSpPr>
            <a:spLocks noChangeArrowheads="1"/>
          </p:cNvSpPr>
          <p:nvPr/>
        </p:nvSpPr>
        <p:spPr bwMode="auto">
          <a:xfrm>
            <a:off x="1547812" y="5445125"/>
            <a:ext cx="6757987" cy="738664"/>
          </a:xfrm>
          <a:prstGeom prst="rect">
            <a:avLst/>
          </a:prstGeom>
          <a:solidFill>
            <a:srgbClr val="CCCCFF"/>
          </a:solidFill>
          <a:ln w="9525">
            <a:noFill/>
            <a:miter lim="800000"/>
            <a:headEnd/>
            <a:tailEnd/>
          </a:ln>
          <a:effectLst/>
        </p:spPr>
        <p:txBody>
          <a:bodyPr wrap="square">
            <a:spAutoFit/>
          </a:bodyPr>
          <a:lstStyle/>
          <a:p>
            <a:pPr fontAlgn="auto">
              <a:spcBef>
                <a:spcPts val="0"/>
              </a:spcBef>
              <a:spcAft>
                <a:spcPts val="0"/>
              </a:spcAft>
              <a:defRPr/>
            </a:pPr>
            <a:r>
              <a:rPr lang="es-ES" b="1" i="1" dirty="0">
                <a:solidFill>
                  <a:srgbClr val="1B1719"/>
                </a:solidFill>
                <a:effectLst>
                  <a:outerShdw blurRad="38100" dist="38100" dir="2700000" algn="tl">
                    <a:srgbClr val="000000"/>
                  </a:outerShdw>
                </a:effectLst>
              </a:rPr>
              <a:t>PROF: </a:t>
            </a:r>
            <a:r>
              <a:rPr lang="es-ES" b="1" i="1" dirty="0" err="1" smtClean="0">
                <a:solidFill>
                  <a:srgbClr val="1B1719"/>
                </a:solidFill>
                <a:effectLst>
                  <a:outerShdw blurRad="38100" dist="38100" dir="2700000" algn="tl">
                    <a:srgbClr val="000000"/>
                  </a:outerShdw>
                </a:effectLst>
              </a:rPr>
              <a:t>Ing</a:t>
            </a:r>
            <a:r>
              <a:rPr lang="es-ES" b="1" i="1" dirty="0" smtClean="0">
                <a:solidFill>
                  <a:srgbClr val="1B1719"/>
                </a:solidFill>
                <a:effectLst>
                  <a:outerShdw blurRad="38100" dist="38100" dir="2700000" algn="tl">
                    <a:srgbClr val="000000"/>
                  </a:outerShdw>
                </a:effectLst>
              </a:rPr>
              <a:t> </a:t>
            </a:r>
            <a:r>
              <a:rPr lang="es-ES" b="1" i="1" dirty="0" err="1" smtClean="0">
                <a:solidFill>
                  <a:srgbClr val="1B1719"/>
                </a:solidFill>
                <a:effectLst>
                  <a:outerShdw blurRad="38100" dist="38100" dir="2700000" algn="tl">
                    <a:srgbClr val="000000"/>
                  </a:outerShdw>
                </a:effectLst>
              </a:rPr>
              <a:t>Quim</a:t>
            </a:r>
            <a:r>
              <a:rPr lang="es-ES" b="1" i="1" dirty="0" smtClean="0">
                <a:solidFill>
                  <a:srgbClr val="1B1719"/>
                </a:solidFill>
                <a:effectLst>
                  <a:outerShdw blurRad="38100" dist="38100" dir="2700000" algn="tl">
                    <a:srgbClr val="000000"/>
                  </a:outerShdw>
                </a:effectLst>
              </a:rPr>
              <a:t>.. </a:t>
            </a:r>
            <a:r>
              <a:rPr lang="es-ES" b="1" i="1" dirty="0">
                <a:solidFill>
                  <a:srgbClr val="1B1719"/>
                </a:solidFill>
                <a:effectLst>
                  <a:outerShdw blurRad="38100" dist="38100" dir="2700000" algn="tl">
                    <a:srgbClr val="000000"/>
                  </a:outerShdw>
                </a:effectLst>
              </a:rPr>
              <a:t>Jenny M.  Delgado Villanueva</a:t>
            </a:r>
          </a:p>
          <a:p>
            <a:pPr algn="ctr" fontAlgn="auto">
              <a:lnSpc>
                <a:spcPct val="75000"/>
              </a:lnSpc>
              <a:spcBef>
                <a:spcPts val="0"/>
              </a:spcBef>
              <a:spcAft>
                <a:spcPts val="0"/>
              </a:spcAft>
              <a:defRPr/>
            </a:pPr>
            <a:r>
              <a:rPr lang="es-ES" b="1" dirty="0" smtClean="0">
                <a:solidFill>
                  <a:srgbClr val="1B1719"/>
                </a:solidFill>
                <a:effectLst>
                  <a:outerShdw blurRad="38100" dist="38100" dir="2700000" algn="tl">
                    <a:srgbClr val="000000"/>
                  </a:outerShdw>
                </a:effectLst>
              </a:rPr>
              <a:t>Quimica_jenny@hotmail.com</a:t>
            </a:r>
            <a:endParaRPr lang="es-ES" b="1" i="1" dirty="0">
              <a:solidFill>
                <a:srgbClr val="1B1719"/>
              </a:solidFill>
              <a:effectLst>
                <a:outerShdw blurRad="38100" dist="38100" dir="2700000" algn="tl">
                  <a:srgbClr val="000000"/>
                </a:outerShdw>
              </a:effectLst>
            </a:endParaRPr>
          </a:p>
        </p:txBody>
      </p:sp>
      <p:sp>
        <p:nvSpPr>
          <p:cNvPr id="7" name="6 Rectángulo"/>
          <p:cNvSpPr/>
          <p:nvPr/>
        </p:nvSpPr>
        <p:spPr>
          <a:xfrm>
            <a:off x="2863657" y="4005064"/>
            <a:ext cx="3268844"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s-E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lgerian" pitchFamily="82" charset="0"/>
              </a:rPr>
              <a:t>MATERIA</a:t>
            </a:r>
          </a:p>
        </p:txBody>
      </p:sp>
    </p:spTree>
    <p:extLst>
      <p:ext uri="{BB962C8B-B14F-4D97-AF65-F5344CB8AC3E}">
        <p14:creationId xmlns:p14="http://schemas.microsoft.com/office/powerpoint/2010/main" val="18124857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7107"/>
                                        </p:tgtEl>
                                        <p:attrNameLst>
                                          <p:attrName>style.visibility</p:attrName>
                                        </p:attrNameLst>
                                      </p:cBhvr>
                                      <p:to>
                                        <p:strVal val="visible"/>
                                      </p:to>
                                    </p:set>
                                    <p:animEffect transition="in" filter="box(in)">
                                      <p:cBhvr>
                                        <p:cTn id="7" dur="500"/>
                                        <p:tgtEl>
                                          <p:spTgt spid="4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620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defRPr/>
            </a:pPr>
            <a:r>
              <a:rPr lang="es-ES_tradnl" kern="0" dirty="0" smtClean="0"/>
              <a:t>CLASIFICACIÓN DE LA MATERIA</a:t>
            </a:r>
          </a:p>
        </p:txBody>
      </p:sp>
      <p:sp>
        <p:nvSpPr>
          <p:cNvPr id="4" name="Rectangle 4"/>
          <p:cNvSpPr>
            <a:spLocks noChangeArrowheads="1"/>
          </p:cNvSpPr>
          <p:nvPr/>
        </p:nvSpPr>
        <p:spPr bwMode="auto">
          <a:xfrm>
            <a:off x="609600" y="0"/>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s-ES" sz="4400" dirty="0">
              <a:solidFill>
                <a:schemeClr val="tx2"/>
              </a:solidFill>
              <a:latin typeface="Arial" charset="0"/>
            </a:endParaRPr>
          </a:p>
        </p:txBody>
      </p:sp>
      <p:grpSp>
        <p:nvGrpSpPr>
          <p:cNvPr id="5" name="Group 5"/>
          <p:cNvGrpSpPr>
            <a:grpSpLocks/>
          </p:cNvGrpSpPr>
          <p:nvPr/>
        </p:nvGrpSpPr>
        <p:grpSpPr bwMode="auto">
          <a:xfrm>
            <a:off x="3352800" y="1828800"/>
            <a:ext cx="2763838" cy="465138"/>
            <a:chOff x="1955" y="1440"/>
            <a:chExt cx="1741" cy="342"/>
          </a:xfrm>
        </p:grpSpPr>
        <p:sp>
          <p:nvSpPr>
            <p:cNvPr id="6" name="Rectangle 6"/>
            <p:cNvSpPr>
              <a:spLocks noChangeArrowheads="1"/>
            </p:cNvSpPr>
            <p:nvPr/>
          </p:nvSpPr>
          <p:spPr bwMode="auto">
            <a:xfrm>
              <a:off x="2016" y="1440"/>
              <a:ext cx="1409" cy="336"/>
            </a:xfrm>
            <a:prstGeom prst="rect">
              <a:avLst/>
            </a:prstGeom>
            <a:gradFill rotWithShape="0">
              <a:gsLst>
                <a:gs pos="0">
                  <a:schemeClr val="bg2"/>
                </a:gs>
                <a:gs pos="100000">
                  <a:srgbClr val="FFFFFF"/>
                </a:gs>
              </a:gsLst>
              <a:lin ang="2700000" scaled="1"/>
            </a:gradFill>
            <a:ln w="9525">
              <a:miter lim="800000"/>
              <a:headEnd/>
              <a:tailEnd/>
            </a:ln>
            <a:scene3d>
              <a:camera prst="legacyObliqueBottomLeft"/>
              <a:lightRig rig="legacyFlat3" dir="t"/>
            </a:scene3d>
            <a:sp3d extrusionH="430200" prstMaterial="legacyMatte">
              <a:bevelT w="13500" h="13500" prst="angle"/>
              <a:bevelB w="13500" h="13500" prst="angle"/>
              <a:extrusionClr>
                <a:schemeClr val="bg2"/>
              </a:extrusionClr>
            </a:sp3d>
          </p:spPr>
          <p:txBody>
            <a:bodyPr wrap="none" anchor="ctr">
              <a:flatTx/>
            </a:bodyPr>
            <a:lstStyle/>
            <a:p>
              <a:endParaRPr lang="es-ES" dirty="0">
                <a:latin typeface="Arial" charset="0"/>
              </a:endParaRPr>
            </a:p>
          </p:txBody>
        </p:sp>
        <p:sp>
          <p:nvSpPr>
            <p:cNvPr id="7" name="Text Box 7">
              <a:hlinkClick r:id="" action="ppaction://noaction"/>
            </p:cNvPr>
            <p:cNvSpPr txBox="1">
              <a:spLocks noChangeArrowheads="1"/>
            </p:cNvSpPr>
            <p:nvPr/>
          </p:nvSpPr>
          <p:spPr bwMode="auto">
            <a:xfrm>
              <a:off x="1955" y="1446"/>
              <a:ext cx="1741"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s-ES_tradnl" sz="2400" dirty="0">
                  <a:latin typeface="Tahoma" pitchFamily="34" charset="0"/>
                  <a:hlinkClick r:id="" action="ppaction://noaction"/>
                </a:rPr>
                <a:t> Materia</a:t>
              </a:r>
              <a:r>
                <a:rPr lang="es-ES_tradnl" sz="2400" dirty="0">
                  <a:latin typeface="Tahoma" pitchFamily="34" charset="0"/>
                </a:rPr>
                <a:t> </a:t>
              </a:r>
              <a:r>
                <a:rPr lang="es-ES_tradnl" sz="2400" u="sng" dirty="0">
                  <a:solidFill>
                    <a:schemeClr val="hlink"/>
                  </a:solidFill>
                  <a:latin typeface="Tahoma" pitchFamily="34" charset="0"/>
                </a:rPr>
                <a:t>común</a:t>
              </a:r>
              <a:endParaRPr lang="es-ES_tradnl" sz="2400" u="sng" dirty="0">
                <a:solidFill>
                  <a:schemeClr val="hlink"/>
                </a:solidFill>
                <a:latin typeface="Times New Roman" pitchFamily="18" charset="0"/>
              </a:endParaRPr>
            </a:p>
          </p:txBody>
        </p:sp>
      </p:grpSp>
      <p:sp>
        <p:nvSpPr>
          <p:cNvPr id="8" name="Rectangle 8"/>
          <p:cNvSpPr>
            <a:spLocks noChangeArrowheads="1"/>
          </p:cNvSpPr>
          <p:nvPr/>
        </p:nvSpPr>
        <p:spPr bwMode="auto">
          <a:xfrm>
            <a:off x="990600" y="3048000"/>
            <a:ext cx="2035175" cy="457200"/>
          </a:xfrm>
          <a:prstGeom prst="rect">
            <a:avLst/>
          </a:prstGeom>
          <a:gradFill rotWithShape="0">
            <a:gsLst>
              <a:gs pos="0">
                <a:srgbClr val="00FF00"/>
              </a:gs>
              <a:gs pos="100000">
                <a:srgbClr val="FFFFFF"/>
              </a:gs>
            </a:gsLst>
            <a:lin ang="5400000" scaled="1"/>
          </a:gradFill>
          <a:ln w="9525">
            <a:miter lim="800000"/>
            <a:headEnd/>
            <a:tailEnd/>
          </a:ln>
          <a:scene3d>
            <a:camera prst="legacyObliqueBottomLeft"/>
            <a:lightRig rig="legacyFlat3" dir="t"/>
          </a:scene3d>
          <a:sp3d extrusionH="430200" prstMaterial="legacyMatte">
            <a:bevelT w="13500" h="13500" prst="angle"/>
            <a:bevelB w="13500" h="13500" prst="angle"/>
            <a:extrusionClr>
              <a:srgbClr val="00FF00"/>
            </a:extrusionClr>
          </a:sp3d>
        </p:spPr>
        <p:txBody>
          <a:bodyPr wrap="none" anchor="ctr">
            <a:flatTx/>
          </a:bodyPr>
          <a:lstStyle/>
          <a:p>
            <a:endParaRPr lang="es-ES" dirty="0">
              <a:latin typeface="Arial" charset="0"/>
            </a:endParaRPr>
          </a:p>
        </p:txBody>
      </p:sp>
      <p:sp>
        <p:nvSpPr>
          <p:cNvPr id="9" name="Text Box 9"/>
          <p:cNvSpPr txBox="1">
            <a:spLocks noChangeArrowheads="1"/>
          </p:cNvSpPr>
          <p:nvPr/>
        </p:nvSpPr>
        <p:spPr bwMode="auto">
          <a:xfrm>
            <a:off x="2362200" y="39624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endParaRPr lang="es-ES" sz="2400" dirty="0">
              <a:latin typeface="Times New Roman" pitchFamily="18" charset="0"/>
            </a:endParaRPr>
          </a:p>
        </p:txBody>
      </p:sp>
      <p:sp>
        <p:nvSpPr>
          <p:cNvPr id="10" name="Rectangle 10">
            <a:hlinkClick r:id="" action="ppaction://noaction"/>
          </p:cNvPr>
          <p:cNvSpPr>
            <a:spLocks noChangeArrowheads="1"/>
          </p:cNvSpPr>
          <p:nvPr/>
        </p:nvSpPr>
        <p:spPr bwMode="auto">
          <a:xfrm>
            <a:off x="5791200" y="3124200"/>
            <a:ext cx="2097088" cy="457200"/>
          </a:xfrm>
          <a:prstGeom prst="rect">
            <a:avLst/>
          </a:prstGeom>
          <a:gradFill rotWithShape="0">
            <a:gsLst>
              <a:gs pos="0">
                <a:srgbClr val="FF6600"/>
              </a:gs>
              <a:gs pos="100000">
                <a:srgbClr val="FFFFFF"/>
              </a:gs>
            </a:gsLst>
            <a:lin ang="5400000" scaled="1"/>
          </a:gradFill>
          <a:ln w="9525">
            <a:miter lim="800000"/>
            <a:headEnd/>
            <a:tailEnd/>
          </a:ln>
          <a:scene3d>
            <a:camera prst="legacyObliqueBottomLeft"/>
            <a:lightRig rig="legacyFlat3" dir="t"/>
          </a:scene3d>
          <a:sp3d extrusionH="430200" prstMaterial="legacyMatte">
            <a:bevelT w="13500" h="13500" prst="angle"/>
            <a:bevelB w="13500" h="13500" prst="angle"/>
            <a:extrusionClr>
              <a:srgbClr val="FF6600"/>
            </a:extrusionClr>
          </a:sp3d>
        </p:spPr>
        <p:txBody>
          <a:bodyPr wrap="none" anchor="ctr">
            <a:flatTx/>
          </a:bodyPr>
          <a:lstStyle/>
          <a:p>
            <a:endParaRPr lang="es-ES" dirty="0">
              <a:latin typeface="Arial" charset="0"/>
            </a:endParaRPr>
          </a:p>
        </p:txBody>
      </p:sp>
      <p:sp>
        <p:nvSpPr>
          <p:cNvPr id="11" name="Rectangle 11"/>
          <p:cNvSpPr>
            <a:spLocks noChangeArrowheads="1"/>
          </p:cNvSpPr>
          <p:nvPr/>
        </p:nvSpPr>
        <p:spPr bwMode="auto">
          <a:xfrm>
            <a:off x="304800" y="4876800"/>
            <a:ext cx="1524000" cy="381000"/>
          </a:xfrm>
          <a:prstGeom prst="rect">
            <a:avLst/>
          </a:prstGeom>
          <a:gradFill rotWithShape="0">
            <a:gsLst>
              <a:gs pos="0">
                <a:srgbClr val="FFFF00"/>
              </a:gs>
              <a:gs pos="100000">
                <a:srgbClr val="FFFFFF"/>
              </a:gs>
            </a:gsLst>
            <a:lin ang="5400000" scaled="1"/>
          </a:gradFill>
          <a:ln w="9525">
            <a:miter lim="800000"/>
            <a:headEnd/>
            <a:tailEnd/>
          </a:ln>
          <a:scene3d>
            <a:camera prst="legacyObliqueBottomLeft"/>
            <a:lightRig rig="legacyFlat3" dir="t"/>
          </a:scene3d>
          <a:sp3d extrusionH="430200" prstMaterial="legacyMatte">
            <a:bevelT w="13500" h="13500" prst="angle"/>
            <a:bevelB w="13500" h="13500" prst="angle"/>
            <a:extrusionClr>
              <a:srgbClr val="FFFF00"/>
            </a:extrusionClr>
          </a:sp3d>
        </p:spPr>
        <p:txBody>
          <a:bodyPr wrap="none" anchor="ctr">
            <a:flatTx/>
          </a:bodyPr>
          <a:lstStyle/>
          <a:p>
            <a:endParaRPr lang="es-ES" dirty="0">
              <a:latin typeface="Arial" charset="0"/>
            </a:endParaRPr>
          </a:p>
        </p:txBody>
      </p:sp>
      <p:sp>
        <p:nvSpPr>
          <p:cNvPr id="12" name="Text Box 12"/>
          <p:cNvSpPr txBox="1">
            <a:spLocks noChangeArrowheads="1"/>
          </p:cNvSpPr>
          <p:nvPr/>
        </p:nvSpPr>
        <p:spPr bwMode="auto">
          <a:xfrm>
            <a:off x="304800" y="49530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endParaRPr lang="es-ES" sz="2400" dirty="0">
              <a:latin typeface="Times New Roman" pitchFamily="18" charset="0"/>
            </a:endParaRPr>
          </a:p>
        </p:txBody>
      </p:sp>
      <p:sp>
        <p:nvSpPr>
          <p:cNvPr id="13" name="Rectangle 13"/>
          <p:cNvSpPr>
            <a:spLocks noChangeArrowheads="1"/>
          </p:cNvSpPr>
          <p:nvPr/>
        </p:nvSpPr>
        <p:spPr bwMode="auto">
          <a:xfrm>
            <a:off x="2514600" y="4876800"/>
            <a:ext cx="1447800" cy="304800"/>
          </a:xfrm>
          <a:prstGeom prst="rect">
            <a:avLst/>
          </a:prstGeom>
          <a:gradFill rotWithShape="0">
            <a:gsLst>
              <a:gs pos="0">
                <a:srgbClr val="9999FF"/>
              </a:gs>
              <a:gs pos="100000">
                <a:srgbClr val="FFFFFF"/>
              </a:gs>
            </a:gsLst>
            <a:lin ang="5400000" scaled="1"/>
          </a:gradFill>
          <a:ln w="9525">
            <a:miter lim="800000"/>
            <a:headEnd/>
            <a:tailEnd/>
          </a:ln>
          <a:scene3d>
            <a:camera prst="legacyObliqueBottomLeft"/>
            <a:lightRig rig="legacyFlat3" dir="t"/>
          </a:scene3d>
          <a:sp3d extrusionH="430200" prstMaterial="legacyMatte">
            <a:bevelT w="13500" h="13500" prst="angle"/>
            <a:bevelB w="13500" h="13500" prst="angle"/>
            <a:extrusionClr>
              <a:srgbClr val="9999FF"/>
            </a:extrusionClr>
          </a:sp3d>
        </p:spPr>
        <p:txBody>
          <a:bodyPr wrap="none" anchor="ctr">
            <a:flatTx/>
          </a:bodyPr>
          <a:lstStyle/>
          <a:p>
            <a:pPr algn="ctr" eaLnBrk="0" hangingPunct="0"/>
            <a:r>
              <a:rPr lang="es-ES_tradnl" sz="2000" dirty="0">
                <a:latin typeface="Tahoma" pitchFamily="34" charset="0"/>
                <a:hlinkClick r:id="rId2" action="ppaction://hlinksldjump"/>
              </a:rPr>
              <a:t>Compuesto</a:t>
            </a:r>
            <a:endParaRPr lang="es-ES_tradnl" sz="2400" dirty="0">
              <a:latin typeface="Times New Roman" pitchFamily="18" charset="0"/>
            </a:endParaRPr>
          </a:p>
        </p:txBody>
      </p:sp>
      <p:sp>
        <p:nvSpPr>
          <p:cNvPr id="14" name="Text Box 14"/>
          <p:cNvSpPr txBox="1">
            <a:spLocks noChangeArrowheads="1"/>
          </p:cNvSpPr>
          <p:nvPr/>
        </p:nvSpPr>
        <p:spPr bwMode="auto">
          <a:xfrm>
            <a:off x="2362200" y="4957763"/>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endParaRPr lang="es-ES" sz="2400" dirty="0">
              <a:latin typeface="Times New Roman" pitchFamily="18" charset="0"/>
            </a:endParaRPr>
          </a:p>
        </p:txBody>
      </p:sp>
      <p:sp>
        <p:nvSpPr>
          <p:cNvPr id="15" name="Rectangle 15"/>
          <p:cNvSpPr>
            <a:spLocks noChangeArrowheads="1"/>
          </p:cNvSpPr>
          <p:nvPr/>
        </p:nvSpPr>
        <p:spPr bwMode="auto">
          <a:xfrm>
            <a:off x="4953000" y="4876800"/>
            <a:ext cx="1524000" cy="304800"/>
          </a:xfrm>
          <a:prstGeom prst="rect">
            <a:avLst/>
          </a:prstGeom>
          <a:gradFill rotWithShape="0">
            <a:gsLst>
              <a:gs pos="0">
                <a:srgbClr val="FF9900"/>
              </a:gs>
              <a:gs pos="100000">
                <a:srgbClr val="FFFFFF"/>
              </a:gs>
            </a:gsLst>
            <a:lin ang="5400000" scaled="1"/>
          </a:gradFill>
          <a:ln w="9525">
            <a:miter lim="800000"/>
            <a:headEnd/>
            <a:tailEnd/>
          </a:ln>
          <a:scene3d>
            <a:camera prst="legacyObliqueBottomLeft"/>
            <a:lightRig rig="legacyFlat3" dir="t"/>
          </a:scene3d>
          <a:sp3d extrusionH="430200" prstMaterial="legacyMatte">
            <a:bevelT w="13500" h="13500" prst="angle"/>
            <a:bevelB w="13500" h="13500" prst="angle"/>
            <a:extrusionClr>
              <a:srgbClr val="FF9900"/>
            </a:extrusionClr>
          </a:sp3d>
        </p:spPr>
        <p:txBody>
          <a:bodyPr wrap="none" anchor="ctr">
            <a:flatTx/>
          </a:bodyPr>
          <a:lstStyle/>
          <a:p>
            <a:endParaRPr lang="es-ES" dirty="0">
              <a:latin typeface="Arial" charset="0"/>
            </a:endParaRPr>
          </a:p>
        </p:txBody>
      </p:sp>
      <p:sp>
        <p:nvSpPr>
          <p:cNvPr id="16" name="Text Box 16">
            <a:hlinkClick r:id="" action="ppaction://noaction"/>
          </p:cNvPr>
          <p:cNvSpPr txBox="1">
            <a:spLocks noChangeArrowheads="1"/>
          </p:cNvSpPr>
          <p:nvPr/>
        </p:nvSpPr>
        <p:spPr bwMode="auto">
          <a:xfrm>
            <a:off x="4876800" y="4876800"/>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s-ES_tradnl" sz="2000" dirty="0">
                <a:latin typeface="Tahoma" pitchFamily="34" charset="0"/>
                <a:hlinkClick r:id="rId3" action="ppaction://hlinksldjump"/>
              </a:rPr>
              <a:t>Homogéneas</a:t>
            </a:r>
            <a:endParaRPr lang="es-ES_tradnl" sz="2400" dirty="0">
              <a:latin typeface="Times New Roman" pitchFamily="18" charset="0"/>
            </a:endParaRPr>
          </a:p>
        </p:txBody>
      </p:sp>
      <p:sp>
        <p:nvSpPr>
          <p:cNvPr id="17" name="Rectangle 17">
            <a:hlinkClick r:id="rId4" action="ppaction://hlinksldjump"/>
          </p:cNvPr>
          <p:cNvSpPr>
            <a:spLocks noChangeArrowheads="1"/>
          </p:cNvSpPr>
          <p:nvPr/>
        </p:nvSpPr>
        <p:spPr bwMode="auto">
          <a:xfrm>
            <a:off x="7239000" y="4876800"/>
            <a:ext cx="1646238" cy="304800"/>
          </a:xfrm>
          <a:prstGeom prst="rect">
            <a:avLst/>
          </a:prstGeom>
          <a:gradFill rotWithShape="0">
            <a:gsLst>
              <a:gs pos="0">
                <a:srgbClr val="FF3399"/>
              </a:gs>
              <a:gs pos="100000">
                <a:srgbClr val="FFFFFF"/>
              </a:gs>
            </a:gsLst>
            <a:lin ang="5400000" scaled="1"/>
          </a:gradFill>
          <a:ln w="9525">
            <a:miter lim="800000"/>
            <a:headEnd/>
            <a:tailEnd/>
          </a:ln>
          <a:scene3d>
            <a:camera prst="legacyObliqueBottomLeft"/>
            <a:lightRig rig="legacyFlat3" dir="t"/>
          </a:scene3d>
          <a:sp3d extrusionH="430200" prstMaterial="legacyMatte">
            <a:bevelT w="13500" h="13500" prst="angle"/>
            <a:bevelB w="13500" h="13500" prst="angle"/>
            <a:extrusionClr>
              <a:srgbClr val="FF3399"/>
            </a:extrusionClr>
          </a:sp3d>
        </p:spPr>
        <p:txBody>
          <a:bodyPr wrap="none" anchor="ctr">
            <a:flatTx/>
          </a:bodyPr>
          <a:lstStyle/>
          <a:p>
            <a:pPr algn="ctr" eaLnBrk="0" hangingPunct="0"/>
            <a:r>
              <a:rPr lang="es-ES_tradnl" sz="2000" dirty="0">
                <a:latin typeface="Tahoma" pitchFamily="34" charset="0"/>
              </a:rPr>
              <a:t>Heterogéneas</a:t>
            </a:r>
            <a:endParaRPr lang="es-ES_tradnl" sz="2400" dirty="0">
              <a:latin typeface="Times New Roman" pitchFamily="18" charset="0"/>
            </a:endParaRPr>
          </a:p>
        </p:txBody>
      </p:sp>
      <p:sp>
        <p:nvSpPr>
          <p:cNvPr id="18" name="Text Box 18"/>
          <p:cNvSpPr txBox="1">
            <a:spLocks noChangeArrowheads="1"/>
          </p:cNvSpPr>
          <p:nvPr/>
        </p:nvSpPr>
        <p:spPr bwMode="auto">
          <a:xfrm>
            <a:off x="7086600" y="48768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endParaRPr lang="es-ES" sz="2400" dirty="0">
              <a:latin typeface="Times New Roman" pitchFamily="18" charset="0"/>
            </a:endParaRPr>
          </a:p>
        </p:txBody>
      </p:sp>
      <p:sp>
        <p:nvSpPr>
          <p:cNvPr id="19" name="Text Box 19">
            <a:hlinkClick r:id="rId5" action="ppaction://hlinksldjump"/>
          </p:cNvPr>
          <p:cNvSpPr txBox="1">
            <a:spLocks noChangeArrowheads="1"/>
          </p:cNvSpPr>
          <p:nvPr/>
        </p:nvSpPr>
        <p:spPr bwMode="auto">
          <a:xfrm>
            <a:off x="990600" y="3124200"/>
            <a:ext cx="243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s-ES_tradnl" sz="2000" dirty="0">
                <a:latin typeface="Tahoma" pitchFamily="34" charset="0"/>
                <a:hlinkClick r:id="rId5" action="ppaction://hlinksldjump"/>
              </a:rPr>
              <a:t>Sustancias puras</a:t>
            </a:r>
            <a:endParaRPr lang="es-ES_tradnl" sz="2400" dirty="0">
              <a:latin typeface="Tahoma" pitchFamily="34" charset="0"/>
            </a:endParaRPr>
          </a:p>
        </p:txBody>
      </p:sp>
      <p:sp>
        <p:nvSpPr>
          <p:cNvPr id="20" name="Text Box 20"/>
          <p:cNvSpPr txBox="1">
            <a:spLocks noChangeArrowheads="1"/>
          </p:cNvSpPr>
          <p:nvPr/>
        </p:nvSpPr>
        <p:spPr bwMode="auto">
          <a:xfrm>
            <a:off x="6172200" y="3124200"/>
            <a:ext cx="182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s-ES_tradnl" sz="2000" dirty="0">
                <a:latin typeface="Tahoma" pitchFamily="34" charset="0"/>
                <a:hlinkClick r:id="rId6" action="ppaction://hlinksldjump"/>
              </a:rPr>
              <a:t>Mezclas</a:t>
            </a:r>
            <a:endParaRPr lang="es-ES_tradnl" sz="2400" dirty="0">
              <a:latin typeface="Times New Roman" pitchFamily="18" charset="0"/>
            </a:endParaRPr>
          </a:p>
        </p:txBody>
      </p:sp>
      <p:sp>
        <p:nvSpPr>
          <p:cNvPr id="21" name="Text Box 21">
            <a:hlinkClick r:id="rId5" action="ppaction://hlinksldjump"/>
          </p:cNvPr>
          <p:cNvSpPr txBox="1">
            <a:spLocks noChangeArrowheads="1"/>
          </p:cNvSpPr>
          <p:nvPr/>
        </p:nvSpPr>
        <p:spPr bwMode="auto">
          <a:xfrm>
            <a:off x="381000" y="487680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s-ES_tradnl" sz="2000" dirty="0">
                <a:latin typeface="Tahoma" pitchFamily="34" charset="0"/>
              </a:rPr>
              <a:t>Elemento</a:t>
            </a:r>
            <a:endParaRPr lang="es-ES_tradnl" sz="2400" dirty="0">
              <a:latin typeface="Times New Roman" pitchFamily="18" charset="0"/>
            </a:endParaRPr>
          </a:p>
        </p:txBody>
      </p:sp>
      <p:sp>
        <p:nvSpPr>
          <p:cNvPr id="22" name="Line 22"/>
          <p:cNvSpPr>
            <a:spLocks noChangeShapeType="1"/>
          </p:cNvSpPr>
          <p:nvPr/>
        </p:nvSpPr>
        <p:spPr bwMode="auto">
          <a:xfrm>
            <a:off x="4419600" y="24384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PE" dirty="0"/>
          </a:p>
        </p:txBody>
      </p:sp>
      <p:sp>
        <p:nvSpPr>
          <p:cNvPr id="23" name="Line 23"/>
          <p:cNvSpPr>
            <a:spLocks noChangeShapeType="1"/>
          </p:cNvSpPr>
          <p:nvPr/>
        </p:nvSpPr>
        <p:spPr bwMode="auto">
          <a:xfrm>
            <a:off x="2209800" y="2743200"/>
            <a:ext cx="464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PE" dirty="0"/>
          </a:p>
        </p:txBody>
      </p:sp>
      <p:sp>
        <p:nvSpPr>
          <p:cNvPr id="24" name="Line 24"/>
          <p:cNvSpPr>
            <a:spLocks noChangeShapeType="1"/>
          </p:cNvSpPr>
          <p:nvPr/>
        </p:nvSpPr>
        <p:spPr bwMode="auto">
          <a:xfrm>
            <a:off x="2209800" y="2743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PE" dirty="0"/>
          </a:p>
        </p:txBody>
      </p:sp>
      <p:sp>
        <p:nvSpPr>
          <p:cNvPr id="25" name="Line 25"/>
          <p:cNvSpPr>
            <a:spLocks noChangeShapeType="1"/>
          </p:cNvSpPr>
          <p:nvPr/>
        </p:nvSpPr>
        <p:spPr bwMode="auto">
          <a:xfrm flipH="1">
            <a:off x="6858000" y="27432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PE" dirty="0"/>
          </a:p>
        </p:txBody>
      </p:sp>
      <p:sp>
        <p:nvSpPr>
          <p:cNvPr id="26" name="Line 26"/>
          <p:cNvSpPr>
            <a:spLocks noChangeShapeType="1"/>
          </p:cNvSpPr>
          <p:nvPr/>
        </p:nvSpPr>
        <p:spPr bwMode="auto">
          <a:xfrm>
            <a:off x="1981200" y="36576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PE" dirty="0"/>
          </a:p>
        </p:txBody>
      </p:sp>
      <p:grpSp>
        <p:nvGrpSpPr>
          <p:cNvPr id="27" name="Group 27"/>
          <p:cNvGrpSpPr>
            <a:grpSpLocks/>
          </p:cNvGrpSpPr>
          <p:nvPr/>
        </p:nvGrpSpPr>
        <p:grpSpPr bwMode="auto">
          <a:xfrm>
            <a:off x="1219200" y="4419600"/>
            <a:ext cx="1676400" cy="457200"/>
            <a:chOff x="768" y="2784"/>
            <a:chExt cx="1056" cy="288"/>
          </a:xfrm>
        </p:grpSpPr>
        <p:sp>
          <p:nvSpPr>
            <p:cNvPr id="28" name="Line 28"/>
            <p:cNvSpPr>
              <a:spLocks noChangeShapeType="1"/>
            </p:cNvSpPr>
            <p:nvPr/>
          </p:nvSpPr>
          <p:spPr bwMode="auto">
            <a:xfrm>
              <a:off x="1248" y="2784"/>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PE" dirty="0"/>
            </a:p>
          </p:txBody>
        </p:sp>
        <p:sp>
          <p:nvSpPr>
            <p:cNvPr id="29" name="Line 29"/>
            <p:cNvSpPr>
              <a:spLocks noChangeShapeType="1"/>
            </p:cNvSpPr>
            <p:nvPr/>
          </p:nvSpPr>
          <p:spPr bwMode="auto">
            <a:xfrm flipH="1">
              <a:off x="768" y="2784"/>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PE" dirty="0"/>
            </a:p>
          </p:txBody>
        </p:sp>
        <p:sp>
          <p:nvSpPr>
            <p:cNvPr id="30" name="Line 30"/>
            <p:cNvSpPr>
              <a:spLocks noChangeShapeType="1"/>
            </p:cNvSpPr>
            <p:nvPr/>
          </p:nvSpPr>
          <p:spPr bwMode="auto">
            <a:xfrm>
              <a:off x="1824" y="2784"/>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PE" dirty="0"/>
            </a:p>
          </p:txBody>
        </p:sp>
        <p:sp>
          <p:nvSpPr>
            <p:cNvPr id="31" name="Line 31"/>
            <p:cNvSpPr>
              <a:spLocks noChangeShapeType="1"/>
            </p:cNvSpPr>
            <p:nvPr/>
          </p:nvSpPr>
          <p:spPr bwMode="auto">
            <a:xfrm>
              <a:off x="768" y="2784"/>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PE" dirty="0"/>
            </a:p>
          </p:txBody>
        </p:sp>
      </p:grpSp>
      <p:grpSp>
        <p:nvGrpSpPr>
          <p:cNvPr id="32" name="Group 32"/>
          <p:cNvGrpSpPr>
            <a:grpSpLocks/>
          </p:cNvGrpSpPr>
          <p:nvPr/>
        </p:nvGrpSpPr>
        <p:grpSpPr bwMode="auto">
          <a:xfrm>
            <a:off x="5943600" y="4419600"/>
            <a:ext cx="1676400" cy="457200"/>
            <a:chOff x="768" y="2784"/>
            <a:chExt cx="1056" cy="288"/>
          </a:xfrm>
        </p:grpSpPr>
        <p:sp>
          <p:nvSpPr>
            <p:cNvPr id="33" name="Line 33"/>
            <p:cNvSpPr>
              <a:spLocks noChangeShapeType="1"/>
            </p:cNvSpPr>
            <p:nvPr/>
          </p:nvSpPr>
          <p:spPr bwMode="auto">
            <a:xfrm>
              <a:off x="1248" y="2784"/>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PE" dirty="0"/>
            </a:p>
          </p:txBody>
        </p:sp>
        <p:sp>
          <p:nvSpPr>
            <p:cNvPr id="34" name="Line 34"/>
            <p:cNvSpPr>
              <a:spLocks noChangeShapeType="1"/>
            </p:cNvSpPr>
            <p:nvPr/>
          </p:nvSpPr>
          <p:spPr bwMode="auto">
            <a:xfrm flipH="1">
              <a:off x="768" y="2784"/>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PE" dirty="0"/>
            </a:p>
          </p:txBody>
        </p:sp>
        <p:sp>
          <p:nvSpPr>
            <p:cNvPr id="35" name="Line 35"/>
            <p:cNvSpPr>
              <a:spLocks noChangeShapeType="1"/>
            </p:cNvSpPr>
            <p:nvPr/>
          </p:nvSpPr>
          <p:spPr bwMode="auto">
            <a:xfrm>
              <a:off x="1824" y="2784"/>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PE" dirty="0"/>
            </a:p>
          </p:txBody>
        </p:sp>
        <p:sp>
          <p:nvSpPr>
            <p:cNvPr id="36" name="Line 36"/>
            <p:cNvSpPr>
              <a:spLocks noChangeShapeType="1"/>
            </p:cNvSpPr>
            <p:nvPr/>
          </p:nvSpPr>
          <p:spPr bwMode="auto">
            <a:xfrm>
              <a:off x="768" y="2784"/>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PE" dirty="0"/>
            </a:p>
          </p:txBody>
        </p:sp>
      </p:grpSp>
      <p:sp>
        <p:nvSpPr>
          <p:cNvPr id="37" name="Line 37"/>
          <p:cNvSpPr>
            <a:spLocks noChangeShapeType="1"/>
          </p:cNvSpPr>
          <p:nvPr/>
        </p:nvSpPr>
        <p:spPr bwMode="auto">
          <a:xfrm>
            <a:off x="6781800" y="37338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PE" dirty="0"/>
          </a:p>
        </p:txBody>
      </p:sp>
      <p:sp>
        <p:nvSpPr>
          <p:cNvPr id="38" name="AutoShape 38"/>
          <p:cNvSpPr>
            <a:spLocks noChangeArrowheads="1"/>
          </p:cNvSpPr>
          <p:nvPr/>
        </p:nvSpPr>
        <p:spPr bwMode="auto">
          <a:xfrm>
            <a:off x="3200400" y="3352800"/>
            <a:ext cx="2209800" cy="152400"/>
          </a:xfrm>
          <a:prstGeom prst="leftRightArrow">
            <a:avLst>
              <a:gd name="adj1" fmla="val 50000"/>
              <a:gd name="adj2" fmla="val 290000"/>
            </a:avLst>
          </a:prstGeom>
          <a:gradFill rotWithShape="0">
            <a:gsLst>
              <a:gs pos="0">
                <a:srgbClr val="FF0000"/>
              </a:gs>
              <a:gs pos="100000">
                <a:schemeClr val="bg1"/>
              </a:gs>
            </a:gsLst>
            <a:lin ang="5400000" scaled="1"/>
          </a:gradFill>
          <a:ln w="9525">
            <a:solidFill>
              <a:schemeClr val="tx1"/>
            </a:solidFill>
            <a:miter lim="800000"/>
            <a:headEnd/>
            <a:tailEnd/>
          </a:ln>
        </p:spPr>
        <p:txBody>
          <a:bodyPr wrap="none" anchor="ctr"/>
          <a:lstStyle/>
          <a:p>
            <a:endParaRPr lang="es-ES" dirty="0">
              <a:latin typeface="Arial" charset="0"/>
            </a:endParaRPr>
          </a:p>
        </p:txBody>
      </p:sp>
      <p:sp>
        <p:nvSpPr>
          <p:cNvPr id="39" name="Text Box 39"/>
          <p:cNvSpPr txBox="1">
            <a:spLocks noChangeArrowheads="1"/>
          </p:cNvSpPr>
          <p:nvPr/>
        </p:nvSpPr>
        <p:spPr bwMode="auto">
          <a:xfrm>
            <a:off x="3505200" y="3048000"/>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s-ES_tradnl" dirty="0">
                <a:latin typeface="Tahoma" pitchFamily="34" charset="0"/>
              </a:rPr>
              <a:t>Cambios físicos</a:t>
            </a:r>
            <a:endParaRPr lang="es-ES_tradnl" sz="2400" dirty="0">
              <a:latin typeface="Times New Roman" pitchFamily="18" charset="0"/>
            </a:endParaRPr>
          </a:p>
        </p:txBody>
      </p:sp>
      <p:sp>
        <p:nvSpPr>
          <p:cNvPr id="40" name="AutoShape 40"/>
          <p:cNvSpPr>
            <a:spLocks noChangeArrowheads="1"/>
          </p:cNvSpPr>
          <p:nvPr/>
        </p:nvSpPr>
        <p:spPr bwMode="auto">
          <a:xfrm>
            <a:off x="1600200" y="4876800"/>
            <a:ext cx="990600" cy="152400"/>
          </a:xfrm>
          <a:prstGeom prst="leftRightArrow">
            <a:avLst>
              <a:gd name="adj1" fmla="val 50000"/>
              <a:gd name="adj2" fmla="val 130000"/>
            </a:avLst>
          </a:prstGeom>
          <a:gradFill rotWithShape="0">
            <a:gsLst>
              <a:gs pos="0">
                <a:srgbClr val="FF0000"/>
              </a:gs>
              <a:gs pos="100000">
                <a:schemeClr val="bg1"/>
              </a:gs>
            </a:gsLst>
            <a:lin ang="5400000" scaled="1"/>
          </a:gradFill>
          <a:ln w="9525">
            <a:solidFill>
              <a:schemeClr val="tx1"/>
            </a:solidFill>
            <a:miter lim="800000"/>
            <a:headEnd/>
            <a:tailEnd/>
          </a:ln>
        </p:spPr>
        <p:txBody>
          <a:bodyPr wrap="none" anchor="ctr"/>
          <a:lstStyle/>
          <a:p>
            <a:endParaRPr lang="es-ES" dirty="0">
              <a:latin typeface="Arial" charset="0"/>
            </a:endParaRPr>
          </a:p>
        </p:txBody>
      </p:sp>
      <p:sp>
        <p:nvSpPr>
          <p:cNvPr id="41" name="Text Box 41"/>
          <p:cNvSpPr txBox="1">
            <a:spLocks noChangeArrowheads="1"/>
          </p:cNvSpPr>
          <p:nvPr/>
        </p:nvSpPr>
        <p:spPr bwMode="auto">
          <a:xfrm>
            <a:off x="1524000" y="4419600"/>
            <a:ext cx="1524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spcBef>
                <a:spcPct val="50000"/>
              </a:spcBef>
            </a:pPr>
            <a:r>
              <a:rPr lang="es-ES_tradnl" dirty="0">
                <a:latin typeface="Tahoma" pitchFamily="34" charset="0"/>
              </a:rPr>
              <a:t>Cambios químicos</a:t>
            </a:r>
            <a:endParaRPr lang="es-ES_tradnl" sz="2400" dirty="0">
              <a:latin typeface="Times New Roman" pitchFamily="18" charset="0"/>
            </a:endParaRPr>
          </a:p>
        </p:txBody>
      </p:sp>
      <p:sp>
        <p:nvSpPr>
          <p:cNvPr id="42" name="Text Box 42"/>
          <p:cNvSpPr txBox="1">
            <a:spLocks noChangeArrowheads="1"/>
          </p:cNvSpPr>
          <p:nvPr/>
        </p:nvSpPr>
        <p:spPr bwMode="auto">
          <a:xfrm>
            <a:off x="228600" y="5486400"/>
            <a:ext cx="1524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60000"/>
              </a:lnSpc>
              <a:spcBef>
                <a:spcPct val="50000"/>
              </a:spcBef>
              <a:buFontTx/>
              <a:buChar char="•"/>
            </a:pPr>
            <a:r>
              <a:rPr lang="es-ES_tradnl" dirty="0">
                <a:solidFill>
                  <a:srgbClr val="343332"/>
                </a:solidFill>
                <a:latin typeface="Tahoma" pitchFamily="34" charset="0"/>
              </a:rPr>
              <a:t> oxígeno</a:t>
            </a:r>
          </a:p>
          <a:p>
            <a:pPr>
              <a:lnSpc>
                <a:spcPct val="60000"/>
              </a:lnSpc>
              <a:spcBef>
                <a:spcPct val="50000"/>
              </a:spcBef>
              <a:buFontTx/>
              <a:buChar char="•"/>
            </a:pPr>
            <a:r>
              <a:rPr lang="es-ES_tradnl" dirty="0">
                <a:solidFill>
                  <a:srgbClr val="343332"/>
                </a:solidFill>
                <a:latin typeface="Tahoma" pitchFamily="34" charset="0"/>
              </a:rPr>
              <a:t> oro</a:t>
            </a:r>
          </a:p>
          <a:p>
            <a:pPr>
              <a:lnSpc>
                <a:spcPct val="60000"/>
              </a:lnSpc>
              <a:spcBef>
                <a:spcPct val="50000"/>
              </a:spcBef>
              <a:buFontTx/>
              <a:buChar char="•"/>
            </a:pPr>
            <a:r>
              <a:rPr lang="es-ES_tradnl" dirty="0">
                <a:solidFill>
                  <a:srgbClr val="343332"/>
                </a:solidFill>
                <a:latin typeface="Tahoma" pitchFamily="34" charset="0"/>
              </a:rPr>
              <a:t> hierro</a:t>
            </a:r>
          </a:p>
        </p:txBody>
      </p:sp>
      <p:sp>
        <p:nvSpPr>
          <p:cNvPr id="43" name="Text Box 43"/>
          <p:cNvSpPr txBox="1">
            <a:spLocks noChangeArrowheads="1"/>
          </p:cNvSpPr>
          <p:nvPr/>
        </p:nvSpPr>
        <p:spPr bwMode="auto">
          <a:xfrm>
            <a:off x="2362200" y="5410200"/>
            <a:ext cx="3048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60000"/>
              </a:lnSpc>
              <a:spcBef>
                <a:spcPct val="50000"/>
              </a:spcBef>
              <a:buFontTx/>
              <a:buChar char="•"/>
            </a:pPr>
            <a:r>
              <a:rPr lang="es-ES_tradnl" dirty="0">
                <a:solidFill>
                  <a:srgbClr val="343332"/>
                </a:solidFill>
                <a:latin typeface="Tahoma" pitchFamily="34" charset="0"/>
              </a:rPr>
              <a:t> sal</a:t>
            </a:r>
          </a:p>
          <a:p>
            <a:pPr>
              <a:lnSpc>
                <a:spcPct val="60000"/>
              </a:lnSpc>
              <a:spcBef>
                <a:spcPct val="50000"/>
              </a:spcBef>
              <a:buFontTx/>
              <a:buChar char="•"/>
            </a:pPr>
            <a:r>
              <a:rPr lang="es-ES_tradnl" dirty="0">
                <a:solidFill>
                  <a:srgbClr val="343332"/>
                </a:solidFill>
                <a:latin typeface="Tahoma" pitchFamily="34" charset="0"/>
              </a:rPr>
              <a:t> bicarbonato de sodio</a:t>
            </a:r>
          </a:p>
          <a:p>
            <a:pPr>
              <a:lnSpc>
                <a:spcPct val="60000"/>
              </a:lnSpc>
              <a:spcBef>
                <a:spcPct val="50000"/>
              </a:spcBef>
              <a:buFontTx/>
              <a:buChar char="•"/>
            </a:pPr>
            <a:r>
              <a:rPr lang="es-ES_tradnl" dirty="0">
                <a:solidFill>
                  <a:srgbClr val="343332"/>
                </a:solidFill>
                <a:latin typeface="Tahoma" pitchFamily="34" charset="0"/>
              </a:rPr>
              <a:t> azúcar</a:t>
            </a:r>
          </a:p>
        </p:txBody>
      </p:sp>
      <p:sp>
        <p:nvSpPr>
          <p:cNvPr id="44" name="Text Box 44"/>
          <p:cNvSpPr txBox="1">
            <a:spLocks noChangeArrowheads="1"/>
          </p:cNvSpPr>
          <p:nvPr/>
        </p:nvSpPr>
        <p:spPr bwMode="auto">
          <a:xfrm>
            <a:off x="4876800" y="5410200"/>
            <a:ext cx="1524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60000"/>
              </a:lnSpc>
              <a:spcBef>
                <a:spcPct val="50000"/>
              </a:spcBef>
              <a:buFontTx/>
              <a:buChar char="•"/>
            </a:pPr>
            <a:r>
              <a:rPr lang="es-ES_tradnl" dirty="0">
                <a:solidFill>
                  <a:srgbClr val="343332"/>
                </a:solidFill>
                <a:latin typeface="Tahoma" pitchFamily="34" charset="0"/>
              </a:rPr>
              <a:t> refresco</a:t>
            </a:r>
          </a:p>
          <a:p>
            <a:pPr>
              <a:lnSpc>
                <a:spcPct val="60000"/>
              </a:lnSpc>
              <a:spcBef>
                <a:spcPct val="50000"/>
              </a:spcBef>
              <a:buFontTx/>
              <a:buChar char="•"/>
            </a:pPr>
            <a:r>
              <a:rPr lang="es-ES_tradnl" dirty="0">
                <a:solidFill>
                  <a:srgbClr val="343332"/>
                </a:solidFill>
                <a:latin typeface="Tahoma" pitchFamily="34" charset="0"/>
              </a:rPr>
              <a:t> gasolina</a:t>
            </a:r>
          </a:p>
          <a:p>
            <a:pPr>
              <a:lnSpc>
                <a:spcPct val="60000"/>
              </a:lnSpc>
              <a:spcBef>
                <a:spcPct val="50000"/>
              </a:spcBef>
              <a:buFontTx/>
              <a:buChar char="•"/>
            </a:pPr>
            <a:r>
              <a:rPr lang="es-ES_tradnl" dirty="0">
                <a:solidFill>
                  <a:srgbClr val="343332"/>
                </a:solidFill>
                <a:latin typeface="Tahoma" pitchFamily="34" charset="0"/>
              </a:rPr>
              <a:t> aire</a:t>
            </a:r>
          </a:p>
        </p:txBody>
      </p:sp>
      <p:sp>
        <p:nvSpPr>
          <p:cNvPr id="45" name="Text Box 45"/>
          <p:cNvSpPr txBox="1">
            <a:spLocks noChangeArrowheads="1"/>
          </p:cNvSpPr>
          <p:nvPr/>
        </p:nvSpPr>
        <p:spPr bwMode="auto">
          <a:xfrm>
            <a:off x="7162800" y="5334000"/>
            <a:ext cx="1524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60000"/>
              </a:lnSpc>
              <a:spcBef>
                <a:spcPct val="50000"/>
              </a:spcBef>
              <a:buFontTx/>
              <a:buChar char="•"/>
            </a:pPr>
            <a:r>
              <a:rPr lang="es-ES_tradnl" dirty="0">
                <a:solidFill>
                  <a:srgbClr val="343332"/>
                </a:solidFill>
                <a:latin typeface="Tahoma" pitchFamily="34" charset="0"/>
              </a:rPr>
              <a:t> polvo</a:t>
            </a:r>
          </a:p>
          <a:p>
            <a:pPr>
              <a:lnSpc>
                <a:spcPct val="60000"/>
              </a:lnSpc>
              <a:spcBef>
                <a:spcPct val="50000"/>
              </a:spcBef>
              <a:buFontTx/>
              <a:buChar char="•"/>
            </a:pPr>
            <a:r>
              <a:rPr lang="es-ES_tradnl" dirty="0">
                <a:solidFill>
                  <a:srgbClr val="343332"/>
                </a:solidFill>
                <a:latin typeface="Tahoma" pitchFamily="34" charset="0"/>
              </a:rPr>
              <a:t> arena</a:t>
            </a:r>
          </a:p>
          <a:p>
            <a:pPr>
              <a:lnSpc>
                <a:spcPct val="60000"/>
              </a:lnSpc>
              <a:spcBef>
                <a:spcPct val="50000"/>
              </a:spcBef>
              <a:buFontTx/>
              <a:buChar char="•"/>
            </a:pPr>
            <a:r>
              <a:rPr lang="es-ES_tradnl" dirty="0">
                <a:solidFill>
                  <a:srgbClr val="343332"/>
                </a:solidFill>
                <a:latin typeface="Tahoma" pitchFamily="34" charset="0"/>
              </a:rPr>
              <a:t> vinagreta</a:t>
            </a:r>
          </a:p>
        </p:txBody>
      </p:sp>
    </p:spTree>
    <p:extLst>
      <p:ext uri="{BB962C8B-B14F-4D97-AF65-F5344CB8AC3E}">
        <p14:creationId xmlns:p14="http://schemas.microsoft.com/office/powerpoint/2010/main" val="353301534"/>
      </p:ext>
    </p:extLst>
  </p:cSld>
  <p:clrMapOvr>
    <a:masterClrMapping/>
  </p:clrMapOvr>
  <p:transition>
    <p:wipe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07505" y="908050"/>
            <a:ext cx="8928992"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defRPr/>
            </a:pPr>
            <a:r>
              <a:rPr lang="es-PE" sz="2800" dirty="0"/>
              <a:t>Las sustancias puras están formadas por partículas (átomos o moléculas) iguales, tienen una composición fija, no pueden separase por medios físicos.</a:t>
            </a:r>
            <a:r>
              <a:rPr lang="es-VE" sz="2800" kern="0" dirty="0" smtClean="0"/>
              <a:t> </a:t>
            </a:r>
          </a:p>
          <a:p>
            <a:pPr>
              <a:defRPr/>
            </a:pPr>
            <a:r>
              <a:rPr lang="es-PE" sz="1800" dirty="0"/>
              <a:t>Tienen propiedades específicas: densidad, la temperatura permanece constante en los cambios de estado temperatura de ebullición y fusión), solubilidad, conductividad térmica y eléctrica y numerosas propiedades más. </a:t>
            </a:r>
            <a:endParaRPr lang="es-PE" sz="1800" dirty="0" smtClean="0"/>
          </a:p>
          <a:p>
            <a:pPr>
              <a:defRPr/>
            </a:pPr>
            <a:r>
              <a:rPr lang="es-VE" sz="2800" kern="0" dirty="0" smtClean="0"/>
              <a:t>Existen </a:t>
            </a:r>
            <a:r>
              <a:rPr lang="es-VE" sz="2800" kern="0" dirty="0"/>
              <a:t>dos tipos de sustancias </a:t>
            </a:r>
            <a:r>
              <a:rPr lang="es-VE" sz="2800" kern="0" dirty="0" smtClean="0"/>
              <a:t>puras</a:t>
            </a:r>
          </a:p>
          <a:p>
            <a:pPr lvl="1">
              <a:defRPr/>
            </a:pPr>
            <a:r>
              <a:rPr lang="es-VE" sz="2400" kern="0" dirty="0" smtClean="0"/>
              <a:t>Elementos </a:t>
            </a:r>
          </a:p>
          <a:p>
            <a:pPr lvl="2">
              <a:defRPr/>
            </a:pPr>
            <a:r>
              <a:rPr lang="es-VE" sz="2000" kern="0" dirty="0" smtClean="0"/>
              <a:t>No se descomponen químicamente en otros elementos </a:t>
            </a:r>
          </a:p>
          <a:p>
            <a:pPr lvl="1">
              <a:defRPr/>
            </a:pPr>
            <a:r>
              <a:rPr lang="es-VE" sz="2400" kern="0" dirty="0" smtClean="0"/>
              <a:t>Compuestos </a:t>
            </a:r>
          </a:p>
          <a:p>
            <a:pPr lvl="2">
              <a:defRPr/>
            </a:pPr>
            <a:r>
              <a:rPr lang="es-VE" sz="2000" kern="0" dirty="0" smtClean="0"/>
              <a:t>Los elementos se combinan en proporciones definidas y forman un compuesto</a:t>
            </a:r>
          </a:p>
          <a:p>
            <a:pPr marL="444500" lvl="2" indent="-176213">
              <a:defRPr/>
            </a:pPr>
            <a:r>
              <a:rPr lang="es-PE" sz="3200" dirty="0" smtClean="0">
                <a:solidFill>
                  <a:srgbClr val="0070C0"/>
                </a:solidFill>
              </a:rPr>
              <a:t>Para </a:t>
            </a:r>
            <a:r>
              <a:rPr lang="es-PE" sz="3200" dirty="0">
                <a:solidFill>
                  <a:srgbClr val="0070C0"/>
                </a:solidFill>
              </a:rPr>
              <a:t>distinguir una sustancia pura de otra nos basamos en sus propiedades</a:t>
            </a:r>
            <a:r>
              <a:rPr lang="es-PE" sz="2000" dirty="0"/>
              <a:t>.</a:t>
            </a:r>
            <a:endParaRPr lang="es-VE" sz="2000" kern="0" dirty="0" smtClean="0"/>
          </a:p>
          <a:p>
            <a:pPr>
              <a:defRPr/>
            </a:pPr>
            <a:endParaRPr lang="es-ES" sz="2800" kern="0" dirty="0" smtClean="0"/>
          </a:p>
        </p:txBody>
      </p:sp>
      <p:sp>
        <p:nvSpPr>
          <p:cNvPr id="4" name="3 CuadroTexto"/>
          <p:cNvSpPr txBox="1"/>
          <p:nvPr/>
        </p:nvSpPr>
        <p:spPr>
          <a:xfrm>
            <a:off x="2411760" y="404664"/>
            <a:ext cx="4824536" cy="523220"/>
          </a:xfrm>
          <a:prstGeom prst="rect">
            <a:avLst/>
          </a:prstGeom>
          <a:noFill/>
        </p:spPr>
        <p:txBody>
          <a:bodyPr wrap="square" rtlCol="0">
            <a:spAutoFit/>
          </a:bodyPr>
          <a:lstStyle/>
          <a:p>
            <a:r>
              <a:rPr lang="es-PE" dirty="0" smtClean="0"/>
              <a:t>     </a:t>
            </a:r>
            <a:r>
              <a:rPr lang="es-PE" sz="2800" dirty="0" smtClean="0">
                <a:solidFill>
                  <a:srgbClr val="00B0F0"/>
                </a:solidFill>
                <a:latin typeface="Arial Black" pitchFamily="34" charset="0"/>
              </a:rPr>
              <a:t>SUSTANCIA PURA</a:t>
            </a:r>
            <a:endParaRPr lang="es-PE" sz="2800" dirty="0">
              <a:solidFill>
                <a:srgbClr val="00B0F0"/>
              </a:solidFill>
              <a:latin typeface="Arial Black" pitchFamily="34" charset="0"/>
            </a:endParaRPr>
          </a:p>
        </p:txBody>
      </p:sp>
    </p:spTree>
    <p:extLst>
      <p:ext uri="{BB962C8B-B14F-4D97-AF65-F5344CB8AC3E}">
        <p14:creationId xmlns:p14="http://schemas.microsoft.com/office/powerpoint/2010/main" val="2389360653"/>
      </p:ext>
    </p:extLst>
  </p:cSld>
  <p:clrMapOvr>
    <a:masterClrMapping/>
  </p:clrMapOvr>
  <p:transition>
    <p:wipe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133350" y="476250"/>
            <a:ext cx="8686800"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marL="609600" marR="0" lvl="0" indent="-609600" algn="l" defTabSz="914400" rtl="0" eaLnBrk="1" fontAlgn="base" latinLnBrk="0" hangingPunct="1">
              <a:lnSpc>
                <a:spcPct val="100000"/>
              </a:lnSpc>
              <a:spcBef>
                <a:spcPct val="20000"/>
              </a:spcBef>
              <a:spcAft>
                <a:spcPct val="0"/>
              </a:spcAft>
              <a:buClr>
                <a:srgbClr val="00007D"/>
              </a:buClr>
              <a:buSzPct val="75000"/>
              <a:buFont typeface="Wingdings" pitchFamily="2" charset="2"/>
              <a:buChar char="n"/>
              <a:tabLst/>
              <a:defRPr/>
            </a:pPr>
            <a:endParaRPr kumimoji="0" lang="es-ES" sz="3200" b="0" i="0" u="none" strike="noStrike" kern="0" cap="none" spc="0" normalizeH="0" baseline="0" noProof="0" dirty="0" smtClean="0">
              <a:ln>
                <a:noFill/>
              </a:ln>
              <a:solidFill>
                <a:srgbClr val="000000"/>
              </a:solidFill>
              <a:effectLst/>
              <a:uLnTx/>
              <a:uFillTx/>
              <a:latin typeface="Berlin Sans FB" pitchFamily="34" charset="0"/>
              <a:ea typeface="+mn-ea"/>
              <a:cs typeface="+mn-cs"/>
            </a:endParaRPr>
          </a:p>
          <a:p>
            <a:pPr marL="609600" marR="0" lvl="0" indent="-609600" algn="l" defTabSz="914400" rtl="0" eaLnBrk="1" fontAlgn="base" latinLnBrk="0" hangingPunct="1">
              <a:lnSpc>
                <a:spcPct val="100000"/>
              </a:lnSpc>
              <a:spcBef>
                <a:spcPct val="20000"/>
              </a:spcBef>
              <a:spcAft>
                <a:spcPct val="0"/>
              </a:spcAft>
              <a:buClr>
                <a:srgbClr val="00007D"/>
              </a:buClr>
              <a:buSzPct val="75000"/>
              <a:buFont typeface="Wingdings" pitchFamily="2" charset="2"/>
              <a:buChar char="n"/>
              <a:tabLst/>
              <a:defRPr/>
            </a:pPr>
            <a:endParaRPr kumimoji="0" lang="es-MX" sz="3200" b="0" i="0" u="none" strike="noStrike" kern="0" cap="none" spc="0" normalizeH="0" baseline="0" noProof="0" dirty="0" smtClean="0">
              <a:ln>
                <a:noFill/>
              </a:ln>
              <a:solidFill>
                <a:srgbClr val="000000"/>
              </a:solidFill>
              <a:effectLst/>
              <a:uLnTx/>
              <a:uFillTx/>
              <a:latin typeface="Berlin Sans FB" pitchFamily="34" charset="0"/>
              <a:ea typeface="+mn-ea"/>
              <a:cs typeface="+mn-cs"/>
            </a:endParaRPr>
          </a:p>
          <a:p>
            <a:pPr marL="609600" marR="0" lvl="0" indent="-609600" algn="l" defTabSz="914400" rtl="0" eaLnBrk="1" fontAlgn="base" latinLnBrk="0" hangingPunct="1">
              <a:lnSpc>
                <a:spcPct val="100000"/>
              </a:lnSpc>
              <a:spcBef>
                <a:spcPct val="20000"/>
              </a:spcBef>
              <a:spcAft>
                <a:spcPct val="0"/>
              </a:spcAft>
              <a:buClr>
                <a:srgbClr val="00007D"/>
              </a:buClr>
              <a:buSzPct val="75000"/>
              <a:buFont typeface="Wingdings" pitchFamily="2" charset="2"/>
              <a:buChar char="n"/>
              <a:tabLst/>
              <a:defRPr/>
            </a:pPr>
            <a:endParaRPr kumimoji="0" lang="es-ES" sz="3200" b="0" i="0" u="none" strike="noStrike" kern="0" cap="none" spc="0" normalizeH="0" baseline="0" noProof="0" dirty="0" smtClean="0">
              <a:ln>
                <a:noFill/>
              </a:ln>
              <a:solidFill>
                <a:srgbClr val="000000"/>
              </a:solidFill>
              <a:effectLst/>
              <a:uLnTx/>
              <a:uFillTx/>
              <a:latin typeface="Berlin Sans FB" pitchFamily="34" charset="0"/>
              <a:ea typeface="+mn-ea"/>
              <a:cs typeface="+mn-cs"/>
            </a:endParaRPr>
          </a:p>
          <a:p>
            <a:pPr marL="609600" marR="0" lvl="0" indent="-609600" algn="l" defTabSz="914400" rtl="0" eaLnBrk="1" fontAlgn="base" latinLnBrk="0" hangingPunct="1">
              <a:lnSpc>
                <a:spcPct val="100000"/>
              </a:lnSpc>
              <a:spcBef>
                <a:spcPct val="20000"/>
              </a:spcBef>
              <a:spcAft>
                <a:spcPct val="0"/>
              </a:spcAft>
              <a:buClr>
                <a:srgbClr val="00007D"/>
              </a:buClr>
              <a:buSzPct val="75000"/>
              <a:buFont typeface="Wingdings" pitchFamily="2" charset="2"/>
              <a:buChar char="n"/>
              <a:tabLst/>
              <a:defRPr/>
            </a:pPr>
            <a:endParaRPr kumimoji="0" lang="es-ES" sz="32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3" name="Text Box 4"/>
          <p:cNvSpPr txBox="1">
            <a:spLocks noChangeArrowheads="1"/>
          </p:cNvSpPr>
          <p:nvPr/>
        </p:nvSpPr>
        <p:spPr bwMode="auto">
          <a:xfrm>
            <a:off x="539750" y="2478088"/>
            <a:ext cx="6192838" cy="1006475"/>
          </a:xfrm>
          <a:prstGeom prst="rect">
            <a:avLst/>
          </a:prstGeom>
          <a:solidFill>
            <a:srgbClr val="DEE0EE"/>
          </a:solidFill>
          <a:ln w="9525">
            <a:noFill/>
            <a:miter lim="800000"/>
            <a:headEnd/>
            <a:tailEnd/>
          </a:ln>
          <a:effectLst/>
          <a:scene3d>
            <a:camera prst="legacyObliqueBottomLeft"/>
            <a:lightRig rig="legacyFlat3" dir="t"/>
          </a:scene3d>
          <a:sp3d extrusionH="430200" prstMaterial="legacyMatte">
            <a:bevelT w="13500" h="13500" prst="angle"/>
            <a:bevelB w="13500" h="13500" prst="angle"/>
            <a:extrusionClr>
              <a:srgbClr val="DEE0EE"/>
            </a:extrusionClr>
          </a:sp3d>
        </p:spPr>
        <p:txBody>
          <a:bodyPr>
            <a:spAutoFit/>
            <a:flatTx/>
          </a:bodyPr>
          <a:lstStyle/>
          <a:p>
            <a:pPr algn="ctr" fontAlgn="base">
              <a:spcBef>
                <a:spcPct val="50000"/>
              </a:spcBef>
              <a:spcAft>
                <a:spcPct val="0"/>
              </a:spcAft>
              <a:defRPr/>
            </a:pPr>
            <a:r>
              <a:rPr lang="es-ES" sz="2000" dirty="0">
                <a:solidFill>
                  <a:srgbClr val="CC3300"/>
                </a:solidFill>
                <a:effectLst>
                  <a:outerShdw blurRad="38100" dist="38100" dir="2700000" algn="tl">
                    <a:srgbClr val="000000"/>
                  </a:outerShdw>
                </a:effectLst>
                <a:latin typeface="Berlin Sans FB" pitchFamily="34" charset="0"/>
              </a:rPr>
              <a:t>Compuesto</a:t>
            </a:r>
            <a:r>
              <a:rPr lang="es-ES" sz="2000" dirty="0">
                <a:solidFill>
                  <a:srgbClr val="000000"/>
                </a:solidFill>
                <a:latin typeface="Berlin Sans FB" pitchFamily="34" charset="0"/>
              </a:rPr>
              <a:t> es cualquier sustancia pura que se pueden descomponer por medios químicos en dos o más sustancias diferentes y más simples.</a:t>
            </a:r>
          </a:p>
        </p:txBody>
      </p:sp>
      <p:sp>
        <p:nvSpPr>
          <p:cNvPr id="4" name="Text Box 5"/>
          <p:cNvSpPr txBox="1">
            <a:spLocks noChangeArrowheads="1"/>
          </p:cNvSpPr>
          <p:nvPr/>
        </p:nvSpPr>
        <p:spPr bwMode="auto">
          <a:xfrm>
            <a:off x="2700338" y="4076700"/>
            <a:ext cx="6192837" cy="969963"/>
          </a:xfrm>
          <a:prstGeom prst="rect">
            <a:avLst/>
          </a:prstGeom>
          <a:solidFill>
            <a:srgbClr val="CCCCE6"/>
          </a:solidFill>
          <a:ln w="9525">
            <a:noFill/>
            <a:miter lim="800000"/>
            <a:headEnd/>
            <a:tailEnd/>
          </a:ln>
          <a:effectLst/>
          <a:scene3d>
            <a:camera prst="legacyObliqueBottomLeft"/>
            <a:lightRig rig="legacyFlat3" dir="t"/>
          </a:scene3d>
          <a:sp3d extrusionH="430200" prstMaterial="legacyMatte">
            <a:bevelT w="13500" h="13500" prst="angle"/>
            <a:bevelB w="13500" h="13500" prst="angle"/>
            <a:extrusionClr>
              <a:srgbClr val="CCCCE6"/>
            </a:extrusionClr>
          </a:sp3d>
        </p:spPr>
        <p:txBody>
          <a:bodyPr>
            <a:spAutoFit/>
            <a:flatTx/>
          </a:bodyPr>
          <a:lstStyle/>
          <a:p>
            <a:pPr marL="0" marR="0" lvl="0" indent="0" algn="ctr" defTabSz="914400" eaLnBrk="1" fontAlgn="base" latinLnBrk="0" hangingPunct="1">
              <a:lnSpc>
                <a:spcPct val="100000"/>
              </a:lnSpc>
              <a:spcBef>
                <a:spcPct val="20000"/>
              </a:spcBef>
              <a:spcAft>
                <a:spcPct val="0"/>
              </a:spcAft>
              <a:buClr>
                <a:srgbClr val="00007D"/>
              </a:buClr>
              <a:buSzPct val="75000"/>
              <a:buFont typeface="Wingdings" pitchFamily="2" charset="2"/>
              <a:buNone/>
              <a:tabLst/>
              <a:defRPr/>
            </a:pPr>
            <a:r>
              <a:rPr kumimoji="0" lang="es-ES" sz="1900" b="0" i="0" u="none" strike="noStrike" kern="0" cap="none" spc="0" normalizeH="0" baseline="0" noProof="0" dirty="0">
                <a:ln>
                  <a:noFill/>
                </a:ln>
                <a:solidFill>
                  <a:srgbClr val="CC3300"/>
                </a:solidFill>
                <a:effectLst>
                  <a:outerShdw blurRad="38100" dist="38100" dir="2700000" algn="tl">
                    <a:srgbClr val="000000"/>
                  </a:outerShdw>
                </a:effectLst>
                <a:uLnTx/>
                <a:uFillTx/>
                <a:latin typeface="Berlin Sans FB" pitchFamily="34" charset="0"/>
              </a:rPr>
              <a:t>Elemento</a:t>
            </a:r>
            <a:r>
              <a:rPr kumimoji="0" lang="es-ES" sz="1900" b="0" i="0" u="none" strike="noStrike" kern="0" cap="none" spc="0" normalizeH="0" baseline="0" noProof="0" dirty="0">
                <a:ln>
                  <a:noFill/>
                </a:ln>
                <a:solidFill>
                  <a:srgbClr val="000000"/>
                </a:solidFill>
                <a:effectLst/>
                <a:uLnTx/>
                <a:uFillTx/>
                <a:latin typeface="Berlin Sans FB" pitchFamily="34" charset="0"/>
              </a:rPr>
              <a:t> es cualquier sustancia pura que no se puede descomponer en algo más simple. Tiene un solo tipo de átomo</a:t>
            </a:r>
          </a:p>
        </p:txBody>
      </p:sp>
      <p:pic>
        <p:nvPicPr>
          <p:cNvPr id="5" name="Picture 7" descr="molecola_nac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2349500"/>
            <a:ext cx="13684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o2_molecule_sm">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0338" y="5422900"/>
            <a:ext cx="15113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atsodio5">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6825" y="5341938"/>
            <a:ext cx="1366838"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mercurio">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4388" y="5475288"/>
            <a:ext cx="1619250"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4"/>
          <p:cNvSpPr txBox="1">
            <a:spLocks noChangeArrowheads="1"/>
          </p:cNvSpPr>
          <p:nvPr/>
        </p:nvSpPr>
        <p:spPr bwMode="auto">
          <a:xfrm>
            <a:off x="2843214" y="332656"/>
            <a:ext cx="5976936" cy="1477328"/>
          </a:xfrm>
          <a:prstGeom prst="rect">
            <a:avLst/>
          </a:prstGeom>
          <a:solidFill>
            <a:srgbClr val="DEE0EE"/>
          </a:solidFill>
          <a:ln w="9525">
            <a:noFill/>
            <a:miter lim="800000"/>
            <a:headEnd/>
            <a:tailEnd/>
          </a:ln>
          <a:effectLst/>
          <a:scene3d>
            <a:camera prst="legacyObliqueBottomLeft"/>
            <a:lightRig rig="legacyFlat3" dir="t"/>
          </a:scene3d>
          <a:sp3d extrusionH="430200" prstMaterial="legacyMatte">
            <a:bevelT w="13500" h="13500" prst="angle"/>
            <a:bevelB w="13500" h="13500" prst="angle"/>
            <a:extrusionClr>
              <a:srgbClr val="DEE0EE"/>
            </a:extrusionClr>
          </a:sp3d>
        </p:spPr>
        <p:txBody>
          <a:bodyPr wrap="square">
            <a:spAutoFit/>
            <a:flatTx/>
          </a:bodyPr>
          <a:lstStyle/>
          <a:p>
            <a:pPr algn="ctr" fontAlgn="base">
              <a:spcBef>
                <a:spcPct val="50000"/>
              </a:spcBef>
              <a:spcAft>
                <a:spcPct val="0"/>
              </a:spcAft>
              <a:defRPr/>
            </a:pPr>
            <a:r>
              <a:rPr lang="es-ES" sz="2000" dirty="0" smtClean="0">
                <a:solidFill>
                  <a:srgbClr val="CC3300"/>
                </a:solidFill>
                <a:effectLst>
                  <a:outerShdw blurRad="38100" dist="38100" dir="2700000" algn="tl">
                    <a:srgbClr val="000000"/>
                  </a:outerShdw>
                </a:effectLst>
                <a:latin typeface="Berlin Sans FB" pitchFamily="34" charset="0"/>
              </a:rPr>
              <a:t>Sustancia pura </a:t>
            </a:r>
            <a:r>
              <a:rPr lang="es-ES" sz="2000" dirty="0" smtClean="0">
                <a:solidFill>
                  <a:srgbClr val="000000"/>
                </a:solidFill>
                <a:effectLst>
                  <a:outerShdw blurRad="38100" dist="38100" dir="2700000" algn="tl">
                    <a:srgbClr val="FFFFFF"/>
                  </a:outerShdw>
                </a:effectLst>
                <a:latin typeface="Berlin Sans FB" pitchFamily="34" charset="0"/>
              </a:rPr>
              <a:t>materia con composición física y propiedades características. </a:t>
            </a:r>
            <a:r>
              <a:rPr lang="es-PE" sz="2000" dirty="0">
                <a:solidFill>
                  <a:srgbClr val="000000"/>
                </a:solidFill>
                <a:effectLst>
                  <a:outerShdw blurRad="38100" dist="38100" dir="2700000" algn="tl">
                    <a:srgbClr val="FFFFFF"/>
                  </a:outerShdw>
                </a:effectLst>
                <a:latin typeface="Berlin Sans FB" pitchFamily="34" charset="0"/>
              </a:rPr>
              <a:t>La composición de la materia es la misma en toda la muestra </a:t>
            </a:r>
          </a:p>
          <a:p>
            <a:pPr algn="ctr" fontAlgn="base">
              <a:spcBef>
                <a:spcPct val="50000"/>
              </a:spcBef>
              <a:spcAft>
                <a:spcPct val="0"/>
              </a:spcAft>
              <a:defRPr/>
            </a:pPr>
            <a:endParaRPr lang="es-ES" sz="2000" dirty="0">
              <a:solidFill>
                <a:srgbClr val="000000"/>
              </a:solidFill>
              <a:latin typeface="Berlin Sans FB" pitchFamily="34" charset="0"/>
            </a:endParaRPr>
          </a:p>
        </p:txBody>
      </p:sp>
      <p:sp>
        <p:nvSpPr>
          <p:cNvPr id="10" name="Text Box 16"/>
          <p:cNvSpPr txBox="1">
            <a:spLocks noChangeArrowheads="1"/>
          </p:cNvSpPr>
          <p:nvPr/>
        </p:nvSpPr>
        <p:spPr bwMode="auto">
          <a:xfrm>
            <a:off x="827088" y="1989138"/>
            <a:ext cx="1584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endParaRPr kumimoji="0" lang="es-EC" sz="1800" b="0" i="0" u="none" strike="noStrike" kern="0" cap="none" spc="0" normalizeH="0" baseline="0" noProof="0" dirty="0" smtClean="0">
              <a:ln>
                <a:noFill/>
              </a:ln>
              <a:solidFill>
                <a:srgbClr val="000000"/>
              </a:solidFill>
              <a:effectLst/>
              <a:uLnTx/>
              <a:uFillTx/>
              <a:latin typeface="Arial" charset="0"/>
            </a:endParaRPr>
          </a:p>
        </p:txBody>
      </p:sp>
      <p:pic>
        <p:nvPicPr>
          <p:cNvPr id="11"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5650" y="807881"/>
            <a:ext cx="164782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8"/>
          <p:cNvSpPr txBox="1">
            <a:spLocks noChangeArrowheads="1"/>
          </p:cNvSpPr>
          <p:nvPr/>
        </p:nvSpPr>
        <p:spPr bwMode="auto">
          <a:xfrm>
            <a:off x="684213" y="1989138"/>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s-ES" sz="800" b="0" i="0" u="none" strike="noStrike" kern="0" cap="none" spc="0" normalizeH="0" baseline="0" noProof="0" dirty="0" smtClean="0">
                <a:ln>
                  <a:noFill/>
                </a:ln>
                <a:solidFill>
                  <a:srgbClr val="000000"/>
                </a:solidFill>
                <a:effectLst/>
                <a:uLnTx/>
                <a:uFillTx/>
                <a:latin typeface="Arial" charset="0"/>
              </a:rPr>
              <a:t>Átomo de hidrógeno</a:t>
            </a:r>
          </a:p>
        </p:txBody>
      </p:sp>
      <p:sp>
        <p:nvSpPr>
          <p:cNvPr id="13" name="Text Box 19"/>
          <p:cNvSpPr txBox="1">
            <a:spLocks noChangeArrowheads="1"/>
          </p:cNvSpPr>
          <p:nvPr/>
        </p:nvSpPr>
        <p:spPr bwMode="auto">
          <a:xfrm>
            <a:off x="1690688" y="1989138"/>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s-ES" sz="800" b="0" i="0" u="none" strike="noStrike" kern="0" cap="none" spc="0" normalizeH="0" baseline="0" noProof="0" dirty="0" smtClean="0">
                <a:ln>
                  <a:noFill/>
                </a:ln>
                <a:solidFill>
                  <a:srgbClr val="000000"/>
                </a:solidFill>
                <a:effectLst/>
                <a:uLnTx/>
                <a:uFillTx/>
                <a:latin typeface="Arial" charset="0"/>
              </a:rPr>
              <a:t>Átomo de hidrógeno</a:t>
            </a:r>
          </a:p>
        </p:txBody>
      </p:sp>
    </p:spTree>
    <p:extLst>
      <p:ext uri="{BB962C8B-B14F-4D97-AF65-F5344CB8AC3E}">
        <p14:creationId xmlns:p14="http://schemas.microsoft.com/office/powerpoint/2010/main" val="1295347283"/>
      </p:ext>
    </p:extLst>
  </p:cSld>
  <p:clrMapOvr>
    <a:masterClrMapping/>
  </p:clrMapOvr>
  <p:transition>
    <p:wipe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817115" y="642918"/>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defRPr/>
            </a:pPr>
            <a:r>
              <a:rPr lang="es-ES" kern="0" dirty="0" smtClean="0"/>
              <a:t>SUSTANCIAS PURAS SIMPLES </a:t>
            </a:r>
          </a:p>
        </p:txBody>
      </p:sp>
      <p:sp>
        <p:nvSpPr>
          <p:cNvPr id="3" name="Rectangle 3"/>
          <p:cNvSpPr txBox="1">
            <a:spLocks noChangeArrowheads="1"/>
          </p:cNvSpPr>
          <p:nvPr/>
        </p:nvSpPr>
        <p:spPr bwMode="auto">
          <a:xfrm>
            <a:off x="1044128" y="1467594"/>
            <a:ext cx="82804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ct val="80000"/>
              </a:lnSpc>
              <a:buFont typeface="Wingdings" pitchFamily="2" charset="2"/>
              <a:buNone/>
              <a:defRPr/>
            </a:pPr>
            <a:r>
              <a:rPr lang="es-ES" sz="2800" kern="0" dirty="0" smtClean="0"/>
              <a:t>		      UN  SOLO TIPO DE ÁTOMO</a:t>
            </a:r>
          </a:p>
          <a:p>
            <a:pPr>
              <a:lnSpc>
                <a:spcPct val="80000"/>
              </a:lnSpc>
              <a:buFont typeface="Wingdings" pitchFamily="2" charset="2"/>
              <a:buNone/>
              <a:defRPr/>
            </a:pPr>
            <a:endParaRPr lang="es-ES" sz="2800" kern="0" dirty="0" smtClean="0"/>
          </a:p>
          <a:p>
            <a:pPr>
              <a:lnSpc>
                <a:spcPct val="80000"/>
              </a:lnSpc>
              <a:buFont typeface="Wingdings" pitchFamily="2" charset="2"/>
              <a:buNone/>
              <a:defRPr/>
            </a:pPr>
            <a:endParaRPr lang="es-ES" sz="2800" kern="0" dirty="0" smtClean="0"/>
          </a:p>
          <a:p>
            <a:pPr>
              <a:lnSpc>
                <a:spcPct val="80000"/>
              </a:lnSpc>
              <a:buFont typeface="Wingdings" pitchFamily="2" charset="2"/>
              <a:buNone/>
              <a:defRPr/>
            </a:pPr>
            <a:endParaRPr lang="es-ES" sz="2800" kern="0" dirty="0" smtClean="0"/>
          </a:p>
          <a:p>
            <a:pPr>
              <a:lnSpc>
                <a:spcPct val="80000"/>
              </a:lnSpc>
              <a:buFont typeface="Wingdings" pitchFamily="2" charset="2"/>
              <a:buNone/>
              <a:defRPr/>
            </a:pPr>
            <a:endParaRPr lang="es-ES" sz="2800" kern="0" dirty="0" smtClean="0"/>
          </a:p>
          <a:p>
            <a:pPr>
              <a:lnSpc>
                <a:spcPct val="80000"/>
              </a:lnSpc>
              <a:buFont typeface="Wingdings" pitchFamily="2" charset="2"/>
              <a:buNone/>
              <a:defRPr/>
            </a:pPr>
            <a:endParaRPr lang="es-ES" sz="2800" kern="0" dirty="0" smtClean="0"/>
          </a:p>
          <a:p>
            <a:pPr>
              <a:lnSpc>
                <a:spcPct val="80000"/>
              </a:lnSpc>
              <a:buFont typeface="Wingdings" pitchFamily="2" charset="2"/>
              <a:buNone/>
              <a:defRPr/>
            </a:pPr>
            <a:endParaRPr lang="es-ES" sz="2800" kern="0" dirty="0" smtClean="0"/>
          </a:p>
          <a:p>
            <a:pPr>
              <a:lnSpc>
                <a:spcPct val="80000"/>
              </a:lnSpc>
              <a:buFont typeface="Wingdings" pitchFamily="2" charset="2"/>
              <a:buNone/>
              <a:defRPr/>
            </a:pPr>
            <a:endParaRPr lang="es-ES" sz="2800" kern="0" dirty="0" smtClean="0"/>
          </a:p>
          <a:p>
            <a:pPr>
              <a:lnSpc>
                <a:spcPct val="80000"/>
              </a:lnSpc>
              <a:buFont typeface="Wingdings" pitchFamily="2" charset="2"/>
              <a:buNone/>
              <a:defRPr/>
            </a:pPr>
            <a:endParaRPr lang="es-ES" sz="2800" kern="0" dirty="0" smtClean="0"/>
          </a:p>
          <a:p>
            <a:pPr>
              <a:lnSpc>
                <a:spcPct val="80000"/>
              </a:lnSpc>
              <a:buFont typeface="Wingdings" pitchFamily="2" charset="2"/>
              <a:buNone/>
              <a:defRPr/>
            </a:pPr>
            <a:r>
              <a:rPr lang="es-ES" sz="2800" kern="0" dirty="0" smtClean="0"/>
              <a:t>Mercurio (l)                           Cloro(g)</a:t>
            </a:r>
          </a:p>
          <a:p>
            <a:pPr>
              <a:lnSpc>
                <a:spcPct val="80000"/>
              </a:lnSpc>
              <a:buFont typeface="Wingdings" pitchFamily="2" charset="2"/>
              <a:buNone/>
              <a:defRPr/>
            </a:pPr>
            <a:r>
              <a:rPr lang="es-ES" sz="2800" kern="0" dirty="0" smtClean="0"/>
              <a:t>    átomo de Hg                     átomo de Cl                                           </a:t>
            </a:r>
          </a:p>
        </p:txBody>
      </p:sp>
      <p:sp>
        <p:nvSpPr>
          <p:cNvPr id="4" name="Rectangle 4"/>
          <p:cNvSpPr>
            <a:spLocks noChangeArrowheads="1"/>
          </p:cNvSpPr>
          <p:nvPr/>
        </p:nvSpPr>
        <p:spPr bwMode="auto">
          <a:xfrm>
            <a:off x="1187003" y="2404219"/>
            <a:ext cx="2881312" cy="2735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dirty="0">
              <a:latin typeface="Arial" charset="0"/>
            </a:endParaRPr>
          </a:p>
        </p:txBody>
      </p:sp>
      <p:sp>
        <p:nvSpPr>
          <p:cNvPr id="5" name="Oval 5"/>
          <p:cNvSpPr>
            <a:spLocks noChangeArrowheads="1"/>
          </p:cNvSpPr>
          <p:nvPr/>
        </p:nvSpPr>
        <p:spPr bwMode="auto">
          <a:xfrm>
            <a:off x="1475928" y="2691557"/>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6" name="Oval 6"/>
          <p:cNvSpPr>
            <a:spLocks noChangeArrowheads="1"/>
          </p:cNvSpPr>
          <p:nvPr/>
        </p:nvSpPr>
        <p:spPr bwMode="auto">
          <a:xfrm>
            <a:off x="1907728" y="2691557"/>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7" name="Oval 7"/>
          <p:cNvSpPr>
            <a:spLocks noChangeArrowheads="1"/>
          </p:cNvSpPr>
          <p:nvPr/>
        </p:nvSpPr>
        <p:spPr bwMode="auto">
          <a:xfrm>
            <a:off x="1907728" y="3123357"/>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8" name="Oval 8"/>
          <p:cNvSpPr>
            <a:spLocks noChangeArrowheads="1"/>
          </p:cNvSpPr>
          <p:nvPr/>
        </p:nvSpPr>
        <p:spPr bwMode="auto">
          <a:xfrm>
            <a:off x="1979165" y="3412282"/>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9" name="Oval 9"/>
          <p:cNvSpPr>
            <a:spLocks noChangeArrowheads="1"/>
          </p:cNvSpPr>
          <p:nvPr/>
        </p:nvSpPr>
        <p:spPr bwMode="auto">
          <a:xfrm>
            <a:off x="2339528" y="2980482"/>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10" name="Oval 10"/>
          <p:cNvSpPr>
            <a:spLocks noChangeArrowheads="1"/>
          </p:cNvSpPr>
          <p:nvPr/>
        </p:nvSpPr>
        <p:spPr bwMode="auto">
          <a:xfrm>
            <a:off x="2628453" y="3123357"/>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11" name="Oval 11"/>
          <p:cNvSpPr>
            <a:spLocks noChangeArrowheads="1"/>
          </p:cNvSpPr>
          <p:nvPr/>
        </p:nvSpPr>
        <p:spPr bwMode="auto">
          <a:xfrm>
            <a:off x="2771328" y="2907457"/>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12" name="Oval 12"/>
          <p:cNvSpPr>
            <a:spLocks noChangeArrowheads="1"/>
          </p:cNvSpPr>
          <p:nvPr/>
        </p:nvSpPr>
        <p:spPr bwMode="auto">
          <a:xfrm>
            <a:off x="1691828" y="3196382"/>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13" name="Oval 13"/>
          <p:cNvSpPr>
            <a:spLocks noChangeArrowheads="1"/>
          </p:cNvSpPr>
          <p:nvPr/>
        </p:nvSpPr>
        <p:spPr bwMode="auto">
          <a:xfrm>
            <a:off x="2699890" y="3555157"/>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14" name="Oval 14"/>
          <p:cNvSpPr>
            <a:spLocks noChangeArrowheads="1"/>
          </p:cNvSpPr>
          <p:nvPr/>
        </p:nvSpPr>
        <p:spPr bwMode="auto">
          <a:xfrm>
            <a:off x="2052190" y="3699619"/>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15" name="Oval 15"/>
          <p:cNvSpPr>
            <a:spLocks noChangeArrowheads="1"/>
          </p:cNvSpPr>
          <p:nvPr/>
        </p:nvSpPr>
        <p:spPr bwMode="auto">
          <a:xfrm>
            <a:off x="3060253" y="3051919"/>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16" name="Oval 16"/>
          <p:cNvSpPr>
            <a:spLocks noChangeArrowheads="1"/>
          </p:cNvSpPr>
          <p:nvPr/>
        </p:nvSpPr>
        <p:spPr bwMode="auto">
          <a:xfrm>
            <a:off x="1691828" y="2907457"/>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17" name="Oval 17"/>
          <p:cNvSpPr>
            <a:spLocks noChangeArrowheads="1"/>
          </p:cNvSpPr>
          <p:nvPr/>
        </p:nvSpPr>
        <p:spPr bwMode="auto">
          <a:xfrm>
            <a:off x="2052190" y="2907457"/>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18" name="Oval 18"/>
          <p:cNvSpPr>
            <a:spLocks noChangeArrowheads="1"/>
          </p:cNvSpPr>
          <p:nvPr/>
        </p:nvSpPr>
        <p:spPr bwMode="auto">
          <a:xfrm>
            <a:off x="2195065" y="3196382"/>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19" name="Oval 19"/>
          <p:cNvSpPr>
            <a:spLocks noChangeArrowheads="1"/>
          </p:cNvSpPr>
          <p:nvPr/>
        </p:nvSpPr>
        <p:spPr bwMode="auto">
          <a:xfrm>
            <a:off x="1907728" y="3123357"/>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20" name="Oval 20"/>
          <p:cNvSpPr>
            <a:spLocks noChangeArrowheads="1"/>
          </p:cNvSpPr>
          <p:nvPr/>
        </p:nvSpPr>
        <p:spPr bwMode="auto">
          <a:xfrm>
            <a:off x="2268090" y="3483719"/>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21" name="Oval 21"/>
          <p:cNvSpPr>
            <a:spLocks noChangeArrowheads="1"/>
          </p:cNvSpPr>
          <p:nvPr/>
        </p:nvSpPr>
        <p:spPr bwMode="auto">
          <a:xfrm>
            <a:off x="2195065" y="2691557"/>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22" name="Oval 22"/>
          <p:cNvSpPr>
            <a:spLocks noChangeArrowheads="1"/>
          </p:cNvSpPr>
          <p:nvPr/>
        </p:nvSpPr>
        <p:spPr bwMode="auto">
          <a:xfrm>
            <a:off x="2483990" y="2762994"/>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23" name="Oval 23"/>
          <p:cNvSpPr>
            <a:spLocks noChangeArrowheads="1"/>
          </p:cNvSpPr>
          <p:nvPr/>
        </p:nvSpPr>
        <p:spPr bwMode="auto">
          <a:xfrm>
            <a:off x="2483990" y="3339257"/>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24" name="Oval 24"/>
          <p:cNvSpPr>
            <a:spLocks noChangeArrowheads="1"/>
          </p:cNvSpPr>
          <p:nvPr/>
        </p:nvSpPr>
        <p:spPr bwMode="auto">
          <a:xfrm>
            <a:off x="2987228" y="3555157"/>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25" name="Oval 25"/>
          <p:cNvSpPr>
            <a:spLocks noChangeArrowheads="1"/>
          </p:cNvSpPr>
          <p:nvPr/>
        </p:nvSpPr>
        <p:spPr bwMode="auto">
          <a:xfrm>
            <a:off x="2915790" y="3267819"/>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26" name="Oval 26"/>
          <p:cNvSpPr>
            <a:spLocks noChangeArrowheads="1"/>
          </p:cNvSpPr>
          <p:nvPr/>
        </p:nvSpPr>
        <p:spPr bwMode="auto">
          <a:xfrm>
            <a:off x="2483990" y="3699619"/>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27" name="Oval 27"/>
          <p:cNvSpPr>
            <a:spLocks noChangeArrowheads="1"/>
          </p:cNvSpPr>
          <p:nvPr/>
        </p:nvSpPr>
        <p:spPr bwMode="auto">
          <a:xfrm>
            <a:off x="2268090" y="3844082"/>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28" name="Oval 28"/>
          <p:cNvSpPr>
            <a:spLocks noChangeArrowheads="1"/>
          </p:cNvSpPr>
          <p:nvPr/>
        </p:nvSpPr>
        <p:spPr bwMode="auto">
          <a:xfrm>
            <a:off x="2771328" y="3844082"/>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29" name="Oval 29"/>
          <p:cNvSpPr>
            <a:spLocks noChangeArrowheads="1"/>
          </p:cNvSpPr>
          <p:nvPr/>
        </p:nvSpPr>
        <p:spPr bwMode="auto">
          <a:xfrm>
            <a:off x="1763265" y="3555157"/>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30" name="Oval 30"/>
          <p:cNvSpPr>
            <a:spLocks noChangeArrowheads="1"/>
          </p:cNvSpPr>
          <p:nvPr/>
        </p:nvSpPr>
        <p:spPr bwMode="auto">
          <a:xfrm>
            <a:off x="2483990" y="4059982"/>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31" name="Oval 31"/>
          <p:cNvSpPr>
            <a:spLocks noChangeArrowheads="1"/>
          </p:cNvSpPr>
          <p:nvPr/>
        </p:nvSpPr>
        <p:spPr bwMode="auto">
          <a:xfrm>
            <a:off x="2771328" y="4131419"/>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32" name="Oval 32"/>
          <p:cNvSpPr>
            <a:spLocks noChangeArrowheads="1"/>
          </p:cNvSpPr>
          <p:nvPr/>
        </p:nvSpPr>
        <p:spPr bwMode="auto">
          <a:xfrm>
            <a:off x="3060253" y="3844082"/>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33" name="Oval 33"/>
          <p:cNvSpPr>
            <a:spLocks noChangeArrowheads="1"/>
          </p:cNvSpPr>
          <p:nvPr/>
        </p:nvSpPr>
        <p:spPr bwMode="auto">
          <a:xfrm>
            <a:off x="3203128" y="3339257"/>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34" name="Oval 34"/>
          <p:cNvSpPr>
            <a:spLocks noChangeArrowheads="1"/>
          </p:cNvSpPr>
          <p:nvPr/>
        </p:nvSpPr>
        <p:spPr bwMode="auto">
          <a:xfrm>
            <a:off x="3060253" y="2762994"/>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35" name="Oval 35"/>
          <p:cNvSpPr>
            <a:spLocks noChangeArrowheads="1"/>
          </p:cNvSpPr>
          <p:nvPr/>
        </p:nvSpPr>
        <p:spPr bwMode="auto">
          <a:xfrm>
            <a:off x="2195065" y="4131419"/>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36" name="Oval 36"/>
          <p:cNvSpPr>
            <a:spLocks noChangeArrowheads="1"/>
          </p:cNvSpPr>
          <p:nvPr/>
        </p:nvSpPr>
        <p:spPr bwMode="auto">
          <a:xfrm>
            <a:off x="1979165" y="3988544"/>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37" name="Oval 37"/>
          <p:cNvSpPr>
            <a:spLocks noChangeArrowheads="1"/>
          </p:cNvSpPr>
          <p:nvPr/>
        </p:nvSpPr>
        <p:spPr bwMode="auto">
          <a:xfrm>
            <a:off x="3347590" y="3051919"/>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38" name="Oval 38"/>
          <p:cNvSpPr>
            <a:spLocks noChangeArrowheads="1"/>
          </p:cNvSpPr>
          <p:nvPr/>
        </p:nvSpPr>
        <p:spPr bwMode="auto">
          <a:xfrm>
            <a:off x="3060253" y="4131419"/>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39" name="Oval 39"/>
          <p:cNvSpPr>
            <a:spLocks noChangeArrowheads="1"/>
          </p:cNvSpPr>
          <p:nvPr/>
        </p:nvSpPr>
        <p:spPr bwMode="auto">
          <a:xfrm>
            <a:off x="3276153" y="3628182"/>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40" name="Oval 40"/>
          <p:cNvSpPr>
            <a:spLocks noChangeArrowheads="1"/>
          </p:cNvSpPr>
          <p:nvPr/>
        </p:nvSpPr>
        <p:spPr bwMode="auto">
          <a:xfrm>
            <a:off x="2771328" y="2620119"/>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41" name="Oval 41"/>
          <p:cNvSpPr>
            <a:spLocks noChangeArrowheads="1"/>
          </p:cNvSpPr>
          <p:nvPr/>
        </p:nvSpPr>
        <p:spPr bwMode="auto">
          <a:xfrm>
            <a:off x="3492053" y="3844082"/>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42" name="Oval 42"/>
          <p:cNvSpPr>
            <a:spLocks noChangeArrowheads="1"/>
          </p:cNvSpPr>
          <p:nvPr/>
        </p:nvSpPr>
        <p:spPr bwMode="auto">
          <a:xfrm>
            <a:off x="3347590" y="4059982"/>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43" name="Oval 43"/>
          <p:cNvSpPr>
            <a:spLocks noChangeArrowheads="1"/>
          </p:cNvSpPr>
          <p:nvPr/>
        </p:nvSpPr>
        <p:spPr bwMode="auto">
          <a:xfrm>
            <a:off x="3492053" y="3339257"/>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44" name="Oval 44"/>
          <p:cNvSpPr>
            <a:spLocks noChangeArrowheads="1"/>
          </p:cNvSpPr>
          <p:nvPr/>
        </p:nvSpPr>
        <p:spPr bwMode="auto">
          <a:xfrm>
            <a:off x="3276153" y="4347319"/>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45" name="Oval 45"/>
          <p:cNvSpPr>
            <a:spLocks noChangeArrowheads="1"/>
          </p:cNvSpPr>
          <p:nvPr/>
        </p:nvSpPr>
        <p:spPr bwMode="auto">
          <a:xfrm>
            <a:off x="2915790" y="4420344"/>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46" name="Oval 46"/>
          <p:cNvSpPr>
            <a:spLocks noChangeArrowheads="1"/>
          </p:cNvSpPr>
          <p:nvPr/>
        </p:nvSpPr>
        <p:spPr bwMode="auto">
          <a:xfrm>
            <a:off x="2483990" y="4347319"/>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47" name="Oval 47"/>
          <p:cNvSpPr>
            <a:spLocks noChangeArrowheads="1"/>
          </p:cNvSpPr>
          <p:nvPr/>
        </p:nvSpPr>
        <p:spPr bwMode="auto">
          <a:xfrm>
            <a:off x="1691828" y="3844082"/>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48" name="Oval 48"/>
          <p:cNvSpPr>
            <a:spLocks noChangeArrowheads="1"/>
          </p:cNvSpPr>
          <p:nvPr/>
        </p:nvSpPr>
        <p:spPr bwMode="auto">
          <a:xfrm>
            <a:off x="3707953" y="4059982"/>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49" name="Oval 49"/>
          <p:cNvSpPr>
            <a:spLocks noChangeArrowheads="1"/>
          </p:cNvSpPr>
          <p:nvPr/>
        </p:nvSpPr>
        <p:spPr bwMode="auto">
          <a:xfrm>
            <a:off x="3636515" y="3628182"/>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50" name="Oval 50"/>
          <p:cNvSpPr>
            <a:spLocks noChangeArrowheads="1"/>
          </p:cNvSpPr>
          <p:nvPr/>
        </p:nvSpPr>
        <p:spPr bwMode="auto">
          <a:xfrm>
            <a:off x="3636515" y="3123357"/>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51" name="Oval 51"/>
          <p:cNvSpPr>
            <a:spLocks noChangeArrowheads="1"/>
          </p:cNvSpPr>
          <p:nvPr/>
        </p:nvSpPr>
        <p:spPr bwMode="auto">
          <a:xfrm>
            <a:off x="3347590" y="2691557"/>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52" name="Oval 52"/>
          <p:cNvSpPr>
            <a:spLocks noChangeArrowheads="1"/>
          </p:cNvSpPr>
          <p:nvPr/>
        </p:nvSpPr>
        <p:spPr bwMode="auto">
          <a:xfrm>
            <a:off x="2699890" y="4563219"/>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53" name="Oval 53"/>
          <p:cNvSpPr>
            <a:spLocks noChangeArrowheads="1"/>
          </p:cNvSpPr>
          <p:nvPr/>
        </p:nvSpPr>
        <p:spPr bwMode="auto">
          <a:xfrm>
            <a:off x="1763265" y="4204444"/>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54" name="Oval 54"/>
          <p:cNvSpPr>
            <a:spLocks noChangeArrowheads="1"/>
          </p:cNvSpPr>
          <p:nvPr/>
        </p:nvSpPr>
        <p:spPr bwMode="auto">
          <a:xfrm>
            <a:off x="2268090" y="4491782"/>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55" name="Oval 55"/>
          <p:cNvSpPr>
            <a:spLocks noChangeArrowheads="1"/>
          </p:cNvSpPr>
          <p:nvPr/>
        </p:nvSpPr>
        <p:spPr bwMode="auto">
          <a:xfrm>
            <a:off x="1979165" y="4420344"/>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56" name="Oval 56"/>
          <p:cNvSpPr>
            <a:spLocks noChangeArrowheads="1"/>
          </p:cNvSpPr>
          <p:nvPr/>
        </p:nvSpPr>
        <p:spPr bwMode="auto">
          <a:xfrm>
            <a:off x="2483990" y="4707682"/>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57" name="Oval 57"/>
          <p:cNvSpPr>
            <a:spLocks noChangeArrowheads="1"/>
          </p:cNvSpPr>
          <p:nvPr/>
        </p:nvSpPr>
        <p:spPr bwMode="auto">
          <a:xfrm>
            <a:off x="1475928" y="3412282"/>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58" name="Oval 58"/>
          <p:cNvSpPr>
            <a:spLocks noChangeArrowheads="1"/>
          </p:cNvSpPr>
          <p:nvPr/>
        </p:nvSpPr>
        <p:spPr bwMode="auto">
          <a:xfrm>
            <a:off x="1402903" y="3051919"/>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59" name="Oval 59"/>
          <p:cNvSpPr>
            <a:spLocks noChangeArrowheads="1"/>
          </p:cNvSpPr>
          <p:nvPr/>
        </p:nvSpPr>
        <p:spPr bwMode="auto">
          <a:xfrm>
            <a:off x="1547365" y="4059982"/>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60" name="Oval 60"/>
          <p:cNvSpPr>
            <a:spLocks noChangeArrowheads="1"/>
          </p:cNvSpPr>
          <p:nvPr/>
        </p:nvSpPr>
        <p:spPr bwMode="auto">
          <a:xfrm>
            <a:off x="1331465" y="3699619"/>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61" name="Oval 61"/>
          <p:cNvSpPr>
            <a:spLocks noChangeArrowheads="1"/>
          </p:cNvSpPr>
          <p:nvPr/>
        </p:nvSpPr>
        <p:spPr bwMode="auto">
          <a:xfrm>
            <a:off x="3563490" y="4347319"/>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62" name="Oval 62"/>
          <p:cNvSpPr>
            <a:spLocks noChangeArrowheads="1"/>
          </p:cNvSpPr>
          <p:nvPr/>
        </p:nvSpPr>
        <p:spPr bwMode="auto">
          <a:xfrm>
            <a:off x="3347590" y="4636244"/>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63" name="Oval 63"/>
          <p:cNvSpPr>
            <a:spLocks noChangeArrowheads="1"/>
          </p:cNvSpPr>
          <p:nvPr/>
        </p:nvSpPr>
        <p:spPr bwMode="auto">
          <a:xfrm>
            <a:off x="3060253" y="4707682"/>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64" name="Oval 64"/>
          <p:cNvSpPr>
            <a:spLocks noChangeArrowheads="1"/>
          </p:cNvSpPr>
          <p:nvPr/>
        </p:nvSpPr>
        <p:spPr bwMode="auto">
          <a:xfrm>
            <a:off x="3636515" y="2762994"/>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65" name="Oval 65"/>
          <p:cNvSpPr>
            <a:spLocks noChangeArrowheads="1"/>
          </p:cNvSpPr>
          <p:nvPr/>
        </p:nvSpPr>
        <p:spPr bwMode="auto">
          <a:xfrm>
            <a:off x="3636515" y="4636244"/>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66" name="Oval 66"/>
          <p:cNvSpPr>
            <a:spLocks noChangeArrowheads="1"/>
          </p:cNvSpPr>
          <p:nvPr/>
        </p:nvSpPr>
        <p:spPr bwMode="auto">
          <a:xfrm>
            <a:off x="2771328" y="4852144"/>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67" name="Oval 67"/>
          <p:cNvSpPr>
            <a:spLocks noChangeArrowheads="1"/>
          </p:cNvSpPr>
          <p:nvPr/>
        </p:nvSpPr>
        <p:spPr bwMode="auto">
          <a:xfrm>
            <a:off x="2123628" y="4780707"/>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68" name="Oval 68"/>
          <p:cNvSpPr>
            <a:spLocks noChangeArrowheads="1"/>
          </p:cNvSpPr>
          <p:nvPr/>
        </p:nvSpPr>
        <p:spPr bwMode="auto">
          <a:xfrm>
            <a:off x="1691828" y="4491782"/>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69" name="Oval 69"/>
          <p:cNvSpPr>
            <a:spLocks noChangeArrowheads="1"/>
          </p:cNvSpPr>
          <p:nvPr/>
        </p:nvSpPr>
        <p:spPr bwMode="auto">
          <a:xfrm>
            <a:off x="1475928" y="4347319"/>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70" name="Oval 70"/>
          <p:cNvSpPr>
            <a:spLocks noChangeArrowheads="1"/>
          </p:cNvSpPr>
          <p:nvPr/>
        </p:nvSpPr>
        <p:spPr bwMode="auto">
          <a:xfrm>
            <a:off x="1260028" y="4059982"/>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71" name="Oval 71"/>
          <p:cNvSpPr>
            <a:spLocks noChangeArrowheads="1"/>
          </p:cNvSpPr>
          <p:nvPr/>
        </p:nvSpPr>
        <p:spPr bwMode="auto">
          <a:xfrm>
            <a:off x="1260028" y="4491782"/>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72" name="Oval 72"/>
          <p:cNvSpPr>
            <a:spLocks noChangeArrowheads="1"/>
          </p:cNvSpPr>
          <p:nvPr/>
        </p:nvSpPr>
        <p:spPr bwMode="auto">
          <a:xfrm>
            <a:off x="1475928" y="4707682"/>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73" name="Oval 73"/>
          <p:cNvSpPr>
            <a:spLocks noChangeArrowheads="1"/>
          </p:cNvSpPr>
          <p:nvPr/>
        </p:nvSpPr>
        <p:spPr bwMode="auto">
          <a:xfrm>
            <a:off x="1763265" y="4780707"/>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74" name="Oval 74"/>
          <p:cNvSpPr>
            <a:spLocks noChangeArrowheads="1"/>
          </p:cNvSpPr>
          <p:nvPr/>
        </p:nvSpPr>
        <p:spPr bwMode="auto">
          <a:xfrm>
            <a:off x="3492053" y="4852144"/>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75" name="Oval 75"/>
          <p:cNvSpPr>
            <a:spLocks noChangeArrowheads="1"/>
          </p:cNvSpPr>
          <p:nvPr/>
        </p:nvSpPr>
        <p:spPr bwMode="auto">
          <a:xfrm>
            <a:off x="3779390" y="3412282"/>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76" name="Oval 76"/>
          <p:cNvSpPr>
            <a:spLocks noChangeArrowheads="1"/>
          </p:cNvSpPr>
          <p:nvPr/>
        </p:nvSpPr>
        <p:spPr bwMode="auto">
          <a:xfrm>
            <a:off x="1691828" y="2475657"/>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77" name="Rectangle 77"/>
          <p:cNvSpPr>
            <a:spLocks noChangeArrowheads="1"/>
          </p:cNvSpPr>
          <p:nvPr/>
        </p:nvSpPr>
        <p:spPr bwMode="auto">
          <a:xfrm>
            <a:off x="5652640" y="2404219"/>
            <a:ext cx="2735263" cy="2808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dirty="0">
              <a:latin typeface="Arial" charset="0"/>
            </a:endParaRPr>
          </a:p>
        </p:txBody>
      </p:sp>
      <p:sp>
        <p:nvSpPr>
          <p:cNvPr id="78" name="Oval 78"/>
          <p:cNvSpPr>
            <a:spLocks noChangeArrowheads="1"/>
          </p:cNvSpPr>
          <p:nvPr/>
        </p:nvSpPr>
        <p:spPr bwMode="auto">
          <a:xfrm>
            <a:off x="5939978" y="2836019"/>
            <a:ext cx="215900" cy="215900"/>
          </a:xfrm>
          <a:prstGeom prst="ellipse">
            <a:avLst/>
          </a:prstGeom>
          <a:solidFill>
            <a:srgbClr val="FFFF00"/>
          </a:solidFill>
          <a:ln w="9525">
            <a:solidFill>
              <a:schemeClr val="hlink"/>
            </a:solidFill>
            <a:round/>
            <a:headEnd/>
            <a:tailEnd/>
          </a:ln>
        </p:spPr>
        <p:txBody>
          <a:bodyPr wrap="none" anchor="ctr"/>
          <a:lstStyle/>
          <a:p>
            <a:endParaRPr lang="es-ES" dirty="0">
              <a:latin typeface="Arial" charset="0"/>
            </a:endParaRPr>
          </a:p>
        </p:txBody>
      </p:sp>
      <p:sp>
        <p:nvSpPr>
          <p:cNvPr id="79" name="Oval 79"/>
          <p:cNvSpPr>
            <a:spLocks noChangeArrowheads="1"/>
          </p:cNvSpPr>
          <p:nvPr/>
        </p:nvSpPr>
        <p:spPr bwMode="auto">
          <a:xfrm>
            <a:off x="6155878" y="2907457"/>
            <a:ext cx="215900" cy="215900"/>
          </a:xfrm>
          <a:prstGeom prst="ellipse">
            <a:avLst/>
          </a:prstGeom>
          <a:solidFill>
            <a:srgbClr val="FFFF00"/>
          </a:solidFill>
          <a:ln w="9525">
            <a:solidFill>
              <a:schemeClr val="hlink"/>
            </a:solidFill>
            <a:round/>
            <a:headEnd/>
            <a:tailEnd/>
          </a:ln>
        </p:spPr>
        <p:txBody>
          <a:bodyPr wrap="none" anchor="ctr"/>
          <a:lstStyle/>
          <a:p>
            <a:endParaRPr lang="es-ES" dirty="0">
              <a:latin typeface="Arial" charset="0"/>
            </a:endParaRPr>
          </a:p>
        </p:txBody>
      </p:sp>
      <p:sp>
        <p:nvSpPr>
          <p:cNvPr id="80" name="Oval 80"/>
          <p:cNvSpPr>
            <a:spLocks noChangeArrowheads="1"/>
          </p:cNvSpPr>
          <p:nvPr/>
        </p:nvSpPr>
        <p:spPr bwMode="auto">
          <a:xfrm>
            <a:off x="7163940" y="2980482"/>
            <a:ext cx="215900" cy="215900"/>
          </a:xfrm>
          <a:prstGeom prst="ellipse">
            <a:avLst/>
          </a:prstGeom>
          <a:solidFill>
            <a:srgbClr val="FFFF00"/>
          </a:solidFill>
          <a:ln w="9525">
            <a:solidFill>
              <a:schemeClr val="hlink"/>
            </a:solidFill>
            <a:round/>
            <a:headEnd/>
            <a:tailEnd/>
          </a:ln>
        </p:spPr>
        <p:txBody>
          <a:bodyPr wrap="none" anchor="ctr"/>
          <a:lstStyle/>
          <a:p>
            <a:endParaRPr lang="es-ES" dirty="0">
              <a:latin typeface="Arial" charset="0"/>
            </a:endParaRPr>
          </a:p>
        </p:txBody>
      </p:sp>
      <p:sp>
        <p:nvSpPr>
          <p:cNvPr id="81" name="Oval 81"/>
          <p:cNvSpPr>
            <a:spLocks noChangeArrowheads="1"/>
          </p:cNvSpPr>
          <p:nvPr/>
        </p:nvSpPr>
        <p:spPr bwMode="auto">
          <a:xfrm>
            <a:off x="7308403" y="3123357"/>
            <a:ext cx="215900" cy="215900"/>
          </a:xfrm>
          <a:prstGeom prst="ellipse">
            <a:avLst/>
          </a:prstGeom>
          <a:solidFill>
            <a:srgbClr val="FFFF00"/>
          </a:solidFill>
          <a:ln w="9525">
            <a:solidFill>
              <a:schemeClr val="hlink"/>
            </a:solidFill>
            <a:round/>
            <a:headEnd/>
            <a:tailEnd/>
          </a:ln>
        </p:spPr>
        <p:txBody>
          <a:bodyPr wrap="none" anchor="ctr"/>
          <a:lstStyle/>
          <a:p>
            <a:endParaRPr lang="es-ES" dirty="0">
              <a:latin typeface="Arial" charset="0"/>
            </a:endParaRPr>
          </a:p>
        </p:txBody>
      </p:sp>
      <p:sp>
        <p:nvSpPr>
          <p:cNvPr id="82" name="Oval 82"/>
          <p:cNvSpPr>
            <a:spLocks noChangeArrowheads="1"/>
          </p:cNvSpPr>
          <p:nvPr/>
        </p:nvSpPr>
        <p:spPr bwMode="auto">
          <a:xfrm>
            <a:off x="6011415" y="4275882"/>
            <a:ext cx="215900" cy="215900"/>
          </a:xfrm>
          <a:prstGeom prst="ellipse">
            <a:avLst/>
          </a:prstGeom>
          <a:solidFill>
            <a:srgbClr val="FFFF00"/>
          </a:solidFill>
          <a:ln w="9525">
            <a:solidFill>
              <a:schemeClr val="hlink"/>
            </a:solidFill>
            <a:round/>
            <a:headEnd/>
            <a:tailEnd/>
          </a:ln>
        </p:spPr>
        <p:txBody>
          <a:bodyPr wrap="none" anchor="ctr"/>
          <a:lstStyle/>
          <a:p>
            <a:endParaRPr lang="es-ES" dirty="0">
              <a:latin typeface="Arial" charset="0"/>
            </a:endParaRPr>
          </a:p>
        </p:txBody>
      </p:sp>
      <p:sp>
        <p:nvSpPr>
          <p:cNvPr id="83" name="Oval 83"/>
          <p:cNvSpPr>
            <a:spLocks noChangeArrowheads="1"/>
          </p:cNvSpPr>
          <p:nvPr/>
        </p:nvSpPr>
        <p:spPr bwMode="auto">
          <a:xfrm>
            <a:off x="6227315" y="4204444"/>
            <a:ext cx="215900" cy="215900"/>
          </a:xfrm>
          <a:prstGeom prst="ellipse">
            <a:avLst/>
          </a:prstGeom>
          <a:solidFill>
            <a:srgbClr val="FFFF00"/>
          </a:solidFill>
          <a:ln w="9525">
            <a:solidFill>
              <a:schemeClr val="hlink"/>
            </a:solidFill>
            <a:round/>
            <a:headEnd/>
            <a:tailEnd/>
          </a:ln>
        </p:spPr>
        <p:txBody>
          <a:bodyPr wrap="none" anchor="ctr"/>
          <a:lstStyle/>
          <a:p>
            <a:endParaRPr lang="es-ES" dirty="0">
              <a:latin typeface="Arial" charset="0"/>
            </a:endParaRPr>
          </a:p>
        </p:txBody>
      </p:sp>
      <p:sp>
        <p:nvSpPr>
          <p:cNvPr id="84" name="Oval 84"/>
          <p:cNvSpPr>
            <a:spLocks noChangeArrowheads="1"/>
          </p:cNvSpPr>
          <p:nvPr/>
        </p:nvSpPr>
        <p:spPr bwMode="auto">
          <a:xfrm>
            <a:off x="7236965" y="4059982"/>
            <a:ext cx="215900" cy="215900"/>
          </a:xfrm>
          <a:prstGeom prst="ellipse">
            <a:avLst/>
          </a:prstGeom>
          <a:solidFill>
            <a:srgbClr val="FFFF00"/>
          </a:solidFill>
          <a:ln w="9525">
            <a:solidFill>
              <a:schemeClr val="hlink"/>
            </a:solidFill>
            <a:round/>
            <a:headEnd/>
            <a:tailEnd/>
          </a:ln>
        </p:spPr>
        <p:txBody>
          <a:bodyPr wrap="none" anchor="ctr"/>
          <a:lstStyle/>
          <a:p>
            <a:endParaRPr lang="es-ES" dirty="0">
              <a:latin typeface="Arial" charset="0"/>
            </a:endParaRPr>
          </a:p>
        </p:txBody>
      </p:sp>
      <p:sp>
        <p:nvSpPr>
          <p:cNvPr id="85" name="Oval 85"/>
          <p:cNvSpPr>
            <a:spLocks noChangeArrowheads="1"/>
          </p:cNvSpPr>
          <p:nvPr/>
        </p:nvSpPr>
        <p:spPr bwMode="auto">
          <a:xfrm>
            <a:off x="7308403" y="4275882"/>
            <a:ext cx="215900" cy="215900"/>
          </a:xfrm>
          <a:prstGeom prst="ellipse">
            <a:avLst/>
          </a:prstGeom>
          <a:solidFill>
            <a:srgbClr val="FFFF00"/>
          </a:solidFill>
          <a:ln w="9525">
            <a:solidFill>
              <a:schemeClr val="hlink"/>
            </a:solidFill>
            <a:round/>
            <a:headEnd/>
            <a:tailEnd/>
          </a:ln>
        </p:spPr>
        <p:txBody>
          <a:bodyPr wrap="none" anchor="ctr"/>
          <a:lstStyle/>
          <a:p>
            <a:endParaRPr lang="es-ES" dirty="0">
              <a:latin typeface="Arial" charset="0"/>
            </a:endParaRPr>
          </a:p>
        </p:txBody>
      </p:sp>
      <p:sp>
        <p:nvSpPr>
          <p:cNvPr id="86" name="Oval 86"/>
          <p:cNvSpPr>
            <a:spLocks noChangeArrowheads="1"/>
          </p:cNvSpPr>
          <p:nvPr/>
        </p:nvSpPr>
        <p:spPr bwMode="auto">
          <a:xfrm>
            <a:off x="1187003" y="5860207"/>
            <a:ext cx="215900" cy="215900"/>
          </a:xfrm>
          <a:prstGeom prst="ellipse">
            <a:avLst/>
          </a:prstGeom>
          <a:solidFill>
            <a:schemeClr val="accent1"/>
          </a:solidFill>
          <a:ln w="9525">
            <a:solidFill>
              <a:schemeClr val="tx1"/>
            </a:solidFill>
            <a:round/>
            <a:headEnd/>
            <a:tailEnd/>
          </a:ln>
        </p:spPr>
        <p:txBody>
          <a:bodyPr wrap="none" anchor="ctr"/>
          <a:lstStyle/>
          <a:p>
            <a:endParaRPr lang="es-ES" dirty="0">
              <a:latin typeface="Arial" charset="0"/>
            </a:endParaRPr>
          </a:p>
        </p:txBody>
      </p:sp>
      <p:sp>
        <p:nvSpPr>
          <p:cNvPr id="87" name="Oval 87"/>
          <p:cNvSpPr>
            <a:spLocks noChangeArrowheads="1"/>
          </p:cNvSpPr>
          <p:nvPr/>
        </p:nvSpPr>
        <p:spPr bwMode="auto">
          <a:xfrm>
            <a:off x="6300340" y="3628182"/>
            <a:ext cx="215900" cy="215900"/>
          </a:xfrm>
          <a:prstGeom prst="ellipse">
            <a:avLst/>
          </a:prstGeom>
          <a:solidFill>
            <a:srgbClr val="FFFF00"/>
          </a:solidFill>
          <a:ln w="9525">
            <a:solidFill>
              <a:schemeClr val="hlink"/>
            </a:solidFill>
            <a:round/>
            <a:headEnd/>
            <a:tailEnd/>
          </a:ln>
        </p:spPr>
        <p:txBody>
          <a:bodyPr wrap="none" anchor="ctr"/>
          <a:lstStyle/>
          <a:p>
            <a:endParaRPr lang="es-ES" dirty="0">
              <a:latin typeface="Arial" charset="0"/>
            </a:endParaRPr>
          </a:p>
        </p:txBody>
      </p:sp>
      <p:sp>
        <p:nvSpPr>
          <p:cNvPr id="88" name="Oval 79"/>
          <p:cNvSpPr>
            <a:spLocks noChangeArrowheads="1"/>
          </p:cNvSpPr>
          <p:nvPr/>
        </p:nvSpPr>
        <p:spPr bwMode="auto">
          <a:xfrm>
            <a:off x="6516216" y="3645148"/>
            <a:ext cx="215900" cy="215900"/>
          </a:xfrm>
          <a:prstGeom prst="ellipse">
            <a:avLst/>
          </a:prstGeom>
          <a:solidFill>
            <a:srgbClr val="FFFF00"/>
          </a:solidFill>
          <a:ln w="9525">
            <a:solidFill>
              <a:schemeClr val="hlink"/>
            </a:solidFill>
            <a:round/>
            <a:headEnd/>
            <a:tailEnd/>
          </a:ln>
        </p:spPr>
        <p:txBody>
          <a:bodyPr wrap="none" anchor="ctr"/>
          <a:lstStyle/>
          <a:p>
            <a:endParaRPr lang="es-ES" dirty="0">
              <a:latin typeface="Arial"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5867871"/>
            <a:ext cx="23177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0585" y="3563615"/>
            <a:ext cx="23177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6609" y="3471863"/>
            <a:ext cx="23177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7030168"/>
      </p:ext>
    </p:extLst>
  </p:cSld>
  <p:clrMapOvr>
    <a:masterClrMapping/>
  </p:clrMapOvr>
  <p:transition>
    <p:wipe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57200" y="93185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defRPr/>
            </a:pPr>
            <a:r>
              <a:rPr lang="es-ES" sz="4000" kern="0" dirty="0" smtClean="0"/>
              <a:t>SUSTANCIA PURA COMPUESTA</a:t>
            </a:r>
            <a:br>
              <a:rPr lang="es-ES" sz="4000" kern="0" dirty="0" smtClean="0"/>
            </a:br>
            <a:endParaRPr lang="es-ES" sz="4000" kern="0" dirty="0" smtClean="0"/>
          </a:p>
        </p:txBody>
      </p:sp>
      <p:sp>
        <p:nvSpPr>
          <p:cNvPr id="3" name="Rectangle 3"/>
          <p:cNvSpPr txBox="1">
            <a:spLocks noChangeArrowheads="1"/>
          </p:cNvSpPr>
          <p:nvPr/>
        </p:nvSpPr>
        <p:spPr bwMode="auto">
          <a:xfrm>
            <a:off x="395288" y="1458937"/>
            <a:ext cx="8353425" cy="539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ct val="90000"/>
              </a:lnSpc>
              <a:buNone/>
              <a:defRPr/>
            </a:pPr>
            <a:r>
              <a:rPr lang="es-ES" sz="2800" kern="0" dirty="0" smtClean="0"/>
              <a:t>           a)  CS</a:t>
            </a:r>
            <a:r>
              <a:rPr lang="es-ES" sz="2800" kern="0" baseline="-25000" dirty="0" smtClean="0"/>
              <a:t>2</a:t>
            </a:r>
            <a:r>
              <a:rPr lang="es-ES" sz="2800" kern="0" dirty="0"/>
              <a:t> </a:t>
            </a:r>
            <a:r>
              <a:rPr lang="es-ES" sz="2800" kern="0" dirty="0" smtClean="0"/>
              <a:t>                                b)ZnO</a:t>
            </a:r>
            <a:r>
              <a:rPr lang="es-ES" sz="2800" kern="0" dirty="0"/>
              <a:t>.</a:t>
            </a:r>
            <a:endParaRPr lang="es-ES" sz="2800" kern="0" baseline="-25000" dirty="0"/>
          </a:p>
          <a:p>
            <a:pPr>
              <a:lnSpc>
                <a:spcPct val="90000"/>
              </a:lnSpc>
              <a:buFont typeface="Wingdings" pitchFamily="2" charset="2"/>
              <a:buNone/>
              <a:defRPr/>
            </a:pPr>
            <a:endParaRPr lang="es-ES" sz="2800" kern="0" dirty="0" smtClean="0"/>
          </a:p>
          <a:p>
            <a:pPr>
              <a:lnSpc>
                <a:spcPct val="90000"/>
              </a:lnSpc>
              <a:buFont typeface="Wingdings" pitchFamily="2" charset="2"/>
              <a:buNone/>
              <a:defRPr/>
            </a:pPr>
            <a:r>
              <a:rPr lang="es-ES" sz="2800" kern="0" dirty="0" smtClean="0"/>
              <a:t>                                                                                        </a:t>
            </a:r>
          </a:p>
          <a:p>
            <a:pPr>
              <a:lnSpc>
                <a:spcPct val="90000"/>
              </a:lnSpc>
              <a:buFont typeface="Wingdings" pitchFamily="2" charset="2"/>
              <a:buNone/>
              <a:defRPr/>
            </a:pPr>
            <a:r>
              <a:rPr lang="es-ES" sz="2800" kern="0" dirty="0" smtClean="0"/>
              <a:t>				                                          </a:t>
            </a:r>
          </a:p>
          <a:p>
            <a:pPr>
              <a:lnSpc>
                <a:spcPct val="90000"/>
              </a:lnSpc>
              <a:buFont typeface="Wingdings" pitchFamily="2" charset="2"/>
              <a:buNone/>
              <a:defRPr/>
            </a:pPr>
            <a:r>
              <a:rPr lang="es-ES" sz="2800" kern="0" dirty="0" smtClean="0"/>
              <a:t>				</a:t>
            </a:r>
          </a:p>
          <a:p>
            <a:pPr>
              <a:lnSpc>
                <a:spcPct val="90000"/>
              </a:lnSpc>
              <a:defRPr/>
            </a:pPr>
            <a:endParaRPr lang="es-ES" sz="2800" kern="0" dirty="0" smtClean="0"/>
          </a:p>
          <a:p>
            <a:pPr marL="0" indent="0">
              <a:lnSpc>
                <a:spcPct val="90000"/>
              </a:lnSpc>
              <a:buNone/>
              <a:defRPr/>
            </a:pPr>
            <a:endParaRPr lang="es-ES" sz="2800" kern="0" dirty="0" smtClean="0"/>
          </a:p>
          <a:p>
            <a:pPr>
              <a:lnSpc>
                <a:spcPct val="90000"/>
              </a:lnSpc>
              <a:defRPr/>
            </a:pPr>
            <a:r>
              <a:rPr lang="es-ES" sz="2800" kern="0" dirty="0" smtClean="0"/>
              <a:t>Un solo tipo de componentes .PERO HAY ÁTOMOS DIFERENTES EN CADA COMPONENTE!!</a:t>
            </a:r>
          </a:p>
          <a:p>
            <a:pPr>
              <a:lnSpc>
                <a:spcPct val="90000"/>
              </a:lnSpc>
              <a:defRPr/>
            </a:pPr>
            <a:r>
              <a:rPr lang="es-ES" sz="2800" kern="0" dirty="0" smtClean="0"/>
              <a:t>Figura a: El único componente es el CS</a:t>
            </a:r>
            <a:r>
              <a:rPr lang="es-ES" sz="2800" kern="0" baseline="-25000" dirty="0" smtClean="0"/>
              <a:t>2</a:t>
            </a:r>
          </a:p>
          <a:p>
            <a:pPr>
              <a:lnSpc>
                <a:spcPct val="90000"/>
              </a:lnSpc>
              <a:defRPr/>
            </a:pPr>
            <a:r>
              <a:rPr lang="es-ES" sz="2800" kern="0" dirty="0" smtClean="0"/>
              <a:t>Figura b:El único componente es ZnO.</a:t>
            </a:r>
          </a:p>
        </p:txBody>
      </p:sp>
      <p:sp>
        <p:nvSpPr>
          <p:cNvPr id="4" name="Rectangle 4"/>
          <p:cNvSpPr>
            <a:spLocks noChangeArrowheads="1"/>
          </p:cNvSpPr>
          <p:nvPr/>
        </p:nvSpPr>
        <p:spPr bwMode="auto">
          <a:xfrm>
            <a:off x="971550" y="2107009"/>
            <a:ext cx="2663825" cy="2447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dirty="0">
              <a:latin typeface="Arial" charset="0"/>
            </a:endParaRPr>
          </a:p>
        </p:txBody>
      </p:sp>
      <p:sp>
        <p:nvSpPr>
          <p:cNvPr id="5" name="Oval 5"/>
          <p:cNvSpPr>
            <a:spLocks noChangeArrowheads="1"/>
          </p:cNvSpPr>
          <p:nvPr/>
        </p:nvSpPr>
        <p:spPr bwMode="auto">
          <a:xfrm>
            <a:off x="1403350" y="2611809"/>
            <a:ext cx="215900" cy="215900"/>
          </a:xfrm>
          <a:prstGeom prst="ellipse">
            <a:avLst/>
          </a:prstGeom>
          <a:solidFill>
            <a:srgbClr val="33CCFF"/>
          </a:solidFill>
          <a:ln w="9525">
            <a:solidFill>
              <a:schemeClr val="tx1"/>
            </a:solidFill>
            <a:round/>
            <a:headEnd/>
            <a:tailEnd/>
          </a:ln>
        </p:spPr>
        <p:txBody>
          <a:bodyPr wrap="none" anchor="ctr"/>
          <a:lstStyle/>
          <a:p>
            <a:endParaRPr lang="es-ES" dirty="0">
              <a:latin typeface="Arial" charset="0"/>
            </a:endParaRPr>
          </a:p>
        </p:txBody>
      </p:sp>
      <p:sp>
        <p:nvSpPr>
          <p:cNvPr id="6" name="Oval 6"/>
          <p:cNvSpPr>
            <a:spLocks noChangeArrowheads="1"/>
          </p:cNvSpPr>
          <p:nvPr/>
        </p:nvSpPr>
        <p:spPr bwMode="auto">
          <a:xfrm>
            <a:off x="1547813" y="2467347"/>
            <a:ext cx="288925" cy="288925"/>
          </a:xfrm>
          <a:prstGeom prst="ellipse">
            <a:avLst/>
          </a:prstGeom>
          <a:solidFill>
            <a:srgbClr val="FFFF00"/>
          </a:solidFill>
          <a:ln w="9525">
            <a:solidFill>
              <a:schemeClr val="tx1"/>
            </a:solidFill>
            <a:round/>
            <a:headEnd/>
            <a:tailEnd/>
          </a:ln>
        </p:spPr>
        <p:txBody>
          <a:bodyPr wrap="none" anchor="ctr"/>
          <a:lstStyle/>
          <a:p>
            <a:endParaRPr lang="es-ES" dirty="0">
              <a:latin typeface="Arial" charset="0"/>
            </a:endParaRPr>
          </a:p>
        </p:txBody>
      </p:sp>
      <p:sp>
        <p:nvSpPr>
          <p:cNvPr id="7" name="Oval 7"/>
          <p:cNvSpPr>
            <a:spLocks noChangeArrowheads="1"/>
          </p:cNvSpPr>
          <p:nvPr/>
        </p:nvSpPr>
        <p:spPr bwMode="auto">
          <a:xfrm>
            <a:off x="1187450" y="2683247"/>
            <a:ext cx="288925" cy="288925"/>
          </a:xfrm>
          <a:prstGeom prst="ellipse">
            <a:avLst/>
          </a:prstGeom>
          <a:solidFill>
            <a:srgbClr val="FFFF00"/>
          </a:solidFill>
          <a:ln w="9525">
            <a:solidFill>
              <a:schemeClr val="tx1"/>
            </a:solidFill>
            <a:round/>
            <a:headEnd/>
            <a:tailEnd/>
          </a:ln>
        </p:spPr>
        <p:txBody>
          <a:bodyPr wrap="none" anchor="ctr"/>
          <a:lstStyle/>
          <a:p>
            <a:endParaRPr lang="es-ES" dirty="0">
              <a:latin typeface="Arial" charset="0"/>
            </a:endParaRPr>
          </a:p>
        </p:txBody>
      </p:sp>
      <p:sp>
        <p:nvSpPr>
          <p:cNvPr id="8" name="Oval 8"/>
          <p:cNvSpPr>
            <a:spLocks noChangeArrowheads="1"/>
          </p:cNvSpPr>
          <p:nvPr/>
        </p:nvSpPr>
        <p:spPr bwMode="auto">
          <a:xfrm>
            <a:off x="3778250" y="3835772"/>
            <a:ext cx="288925" cy="288925"/>
          </a:xfrm>
          <a:prstGeom prst="ellipse">
            <a:avLst/>
          </a:prstGeom>
          <a:solidFill>
            <a:srgbClr val="FFFF00"/>
          </a:solidFill>
          <a:ln w="9525">
            <a:solidFill>
              <a:schemeClr val="tx1"/>
            </a:solidFill>
            <a:round/>
            <a:headEnd/>
            <a:tailEnd/>
          </a:ln>
        </p:spPr>
        <p:txBody>
          <a:bodyPr wrap="none" anchor="ctr"/>
          <a:lstStyle/>
          <a:p>
            <a:endParaRPr lang="es-ES" dirty="0">
              <a:latin typeface="Arial" charset="0"/>
            </a:endParaRPr>
          </a:p>
        </p:txBody>
      </p:sp>
      <p:sp>
        <p:nvSpPr>
          <p:cNvPr id="9" name="Oval 9"/>
          <p:cNvSpPr>
            <a:spLocks noChangeArrowheads="1"/>
          </p:cNvSpPr>
          <p:nvPr/>
        </p:nvSpPr>
        <p:spPr bwMode="auto">
          <a:xfrm>
            <a:off x="2339975" y="2394322"/>
            <a:ext cx="288925" cy="288925"/>
          </a:xfrm>
          <a:prstGeom prst="ellipse">
            <a:avLst/>
          </a:prstGeom>
          <a:solidFill>
            <a:srgbClr val="FFFF00"/>
          </a:solidFill>
          <a:ln w="9525">
            <a:solidFill>
              <a:schemeClr val="tx1"/>
            </a:solidFill>
            <a:round/>
            <a:headEnd/>
            <a:tailEnd/>
          </a:ln>
        </p:spPr>
        <p:txBody>
          <a:bodyPr wrap="none" anchor="ctr"/>
          <a:lstStyle/>
          <a:p>
            <a:endParaRPr lang="es-ES" dirty="0">
              <a:latin typeface="Arial" charset="0"/>
            </a:endParaRPr>
          </a:p>
        </p:txBody>
      </p:sp>
      <p:sp>
        <p:nvSpPr>
          <p:cNvPr id="10" name="Oval 10"/>
          <p:cNvSpPr>
            <a:spLocks noChangeArrowheads="1"/>
          </p:cNvSpPr>
          <p:nvPr/>
        </p:nvSpPr>
        <p:spPr bwMode="auto">
          <a:xfrm>
            <a:off x="1692275" y="2827709"/>
            <a:ext cx="288925" cy="288925"/>
          </a:xfrm>
          <a:prstGeom prst="ellipse">
            <a:avLst/>
          </a:prstGeom>
          <a:solidFill>
            <a:srgbClr val="FFFF00"/>
          </a:solidFill>
          <a:ln w="9525">
            <a:solidFill>
              <a:schemeClr val="tx1"/>
            </a:solidFill>
            <a:round/>
            <a:headEnd/>
            <a:tailEnd/>
          </a:ln>
        </p:spPr>
        <p:txBody>
          <a:bodyPr wrap="none" anchor="ctr"/>
          <a:lstStyle/>
          <a:p>
            <a:endParaRPr lang="es-ES" dirty="0">
              <a:latin typeface="Arial" charset="0"/>
            </a:endParaRPr>
          </a:p>
        </p:txBody>
      </p:sp>
      <p:sp>
        <p:nvSpPr>
          <p:cNvPr id="11" name="Oval 11"/>
          <p:cNvSpPr>
            <a:spLocks noChangeArrowheads="1"/>
          </p:cNvSpPr>
          <p:nvPr/>
        </p:nvSpPr>
        <p:spPr bwMode="auto">
          <a:xfrm>
            <a:off x="2124075" y="2754684"/>
            <a:ext cx="288925" cy="288925"/>
          </a:xfrm>
          <a:prstGeom prst="ellipse">
            <a:avLst/>
          </a:prstGeom>
          <a:solidFill>
            <a:srgbClr val="FFFF00"/>
          </a:solidFill>
          <a:ln w="9525">
            <a:solidFill>
              <a:schemeClr val="tx1"/>
            </a:solidFill>
            <a:round/>
            <a:headEnd/>
            <a:tailEnd/>
          </a:ln>
        </p:spPr>
        <p:txBody>
          <a:bodyPr wrap="none" anchor="ctr"/>
          <a:lstStyle/>
          <a:p>
            <a:endParaRPr lang="es-ES" dirty="0">
              <a:latin typeface="Arial" charset="0"/>
            </a:endParaRPr>
          </a:p>
        </p:txBody>
      </p:sp>
      <p:sp>
        <p:nvSpPr>
          <p:cNvPr id="12" name="Oval 12"/>
          <p:cNvSpPr>
            <a:spLocks noChangeArrowheads="1"/>
          </p:cNvSpPr>
          <p:nvPr/>
        </p:nvSpPr>
        <p:spPr bwMode="auto">
          <a:xfrm>
            <a:off x="2484438" y="2970584"/>
            <a:ext cx="288925" cy="288925"/>
          </a:xfrm>
          <a:prstGeom prst="ellipse">
            <a:avLst/>
          </a:prstGeom>
          <a:solidFill>
            <a:srgbClr val="FFFF00"/>
          </a:solidFill>
          <a:ln w="9525">
            <a:solidFill>
              <a:schemeClr val="tx1"/>
            </a:solidFill>
            <a:round/>
            <a:headEnd/>
            <a:tailEnd/>
          </a:ln>
        </p:spPr>
        <p:txBody>
          <a:bodyPr wrap="none" anchor="ctr"/>
          <a:lstStyle/>
          <a:p>
            <a:endParaRPr lang="es-ES" dirty="0">
              <a:latin typeface="Arial" charset="0"/>
            </a:endParaRPr>
          </a:p>
        </p:txBody>
      </p:sp>
      <p:sp>
        <p:nvSpPr>
          <p:cNvPr id="13" name="Oval 13"/>
          <p:cNvSpPr>
            <a:spLocks noChangeArrowheads="1"/>
          </p:cNvSpPr>
          <p:nvPr/>
        </p:nvSpPr>
        <p:spPr bwMode="auto">
          <a:xfrm>
            <a:off x="2916238" y="2899147"/>
            <a:ext cx="288925" cy="288925"/>
          </a:xfrm>
          <a:prstGeom prst="ellipse">
            <a:avLst/>
          </a:prstGeom>
          <a:solidFill>
            <a:srgbClr val="FFFF00"/>
          </a:solidFill>
          <a:ln w="9525">
            <a:solidFill>
              <a:schemeClr val="tx1"/>
            </a:solidFill>
            <a:round/>
            <a:headEnd/>
            <a:tailEnd/>
          </a:ln>
        </p:spPr>
        <p:txBody>
          <a:bodyPr wrap="none" anchor="ctr"/>
          <a:lstStyle/>
          <a:p>
            <a:endParaRPr lang="es-ES" dirty="0">
              <a:latin typeface="Arial" charset="0"/>
            </a:endParaRPr>
          </a:p>
        </p:txBody>
      </p:sp>
      <p:sp>
        <p:nvSpPr>
          <p:cNvPr id="14" name="Oval 14"/>
          <p:cNvSpPr>
            <a:spLocks noChangeArrowheads="1"/>
          </p:cNvSpPr>
          <p:nvPr/>
        </p:nvSpPr>
        <p:spPr bwMode="auto">
          <a:xfrm>
            <a:off x="1187450" y="3259509"/>
            <a:ext cx="288925" cy="288925"/>
          </a:xfrm>
          <a:prstGeom prst="ellipse">
            <a:avLst/>
          </a:prstGeom>
          <a:solidFill>
            <a:srgbClr val="FFFF00"/>
          </a:solidFill>
          <a:ln w="9525">
            <a:solidFill>
              <a:schemeClr val="tx1"/>
            </a:solidFill>
            <a:round/>
            <a:headEnd/>
            <a:tailEnd/>
          </a:ln>
        </p:spPr>
        <p:txBody>
          <a:bodyPr wrap="none" anchor="ctr"/>
          <a:lstStyle/>
          <a:p>
            <a:endParaRPr lang="es-ES" dirty="0">
              <a:latin typeface="Arial" charset="0"/>
            </a:endParaRPr>
          </a:p>
        </p:txBody>
      </p:sp>
      <p:sp>
        <p:nvSpPr>
          <p:cNvPr id="15" name="Oval 15"/>
          <p:cNvSpPr>
            <a:spLocks noChangeArrowheads="1"/>
          </p:cNvSpPr>
          <p:nvPr/>
        </p:nvSpPr>
        <p:spPr bwMode="auto">
          <a:xfrm>
            <a:off x="1547813" y="3475409"/>
            <a:ext cx="288925" cy="288925"/>
          </a:xfrm>
          <a:prstGeom prst="ellipse">
            <a:avLst/>
          </a:prstGeom>
          <a:solidFill>
            <a:srgbClr val="FFFF00"/>
          </a:solidFill>
          <a:ln w="9525">
            <a:solidFill>
              <a:schemeClr val="tx1"/>
            </a:solidFill>
            <a:round/>
            <a:headEnd/>
            <a:tailEnd/>
          </a:ln>
        </p:spPr>
        <p:txBody>
          <a:bodyPr wrap="none" anchor="ctr"/>
          <a:lstStyle/>
          <a:p>
            <a:endParaRPr lang="es-ES" dirty="0">
              <a:latin typeface="Arial" charset="0"/>
            </a:endParaRPr>
          </a:p>
        </p:txBody>
      </p:sp>
      <p:sp>
        <p:nvSpPr>
          <p:cNvPr id="16" name="Oval 16"/>
          <p:cNvSpPr>
            <a:spLocks noChangeArrowheads="1"/>
          </p:cNvSpPr>
          <p:nvPr/>
        </p:nvSpPr>
        <p:spPr bwMode="auto">
          <a:xfrm>
            <a:off x="2051050" y="3762747"/>
            <a:ext cx="288925" cy="288925"/>
          </a:xfrm>
          <a:prstGeom prst="ellipse">
            <a:avLst/>
          </a:prstGeom>
          <a:solidFill>
            <a:srgbClr val="FFFF00"/>
          </a:solidFill>
          <a:ln w="9525">
            <a:solidFill>
              <a:schemeClr val="tx1"/>
            </a:solidFill>
            <a:round/>
            <a:headEnd/>
            <a:tailEnd/>
          </a:ln>
        </p:spPr>
        <p:txBody>
          <a:bodyPr wrap="none" anchor="ctr"/>
          <a:lstStyle/>
          <a:p>
            <a:endParaRPr lang="es-ES" dirty="0">
              <a:latin typeface="Arial" charset="0"/>
            </a:endParaRPr>
          </a:p>
        </p:txBody>
      </p:sp>
      <p:sp>
        <p:nvSpPr>
          <p:cNvPr id="17" name="Oval 17"/>
          <p:cNvSpPr>
            <a:spLocks noChangeArrowheads="1"/>
          </p:cNvSpPr>
          <p:nvPr/>
        </p:nvSpPr>
        <p:spPr bwMode="auto">
          <a:xfrm>
            <a:off x="2484438" y="3907209"/>
            <a:ext cx="288925" cy="288925"/>
          </a:xfrm>
          <a:prstGeom prst="ellipse">
            <a:avLst/>
          </a:prstGeom>
          <a:solidFill>
            <a:srgbClr val="FFFF00"/>
          </a:solidFill>
          <a:ln w="9525">
            <a:solidFill>
              <a:schemeClr val="tx1"/>
            </a:solidFill>
            <a:round/>
            <a:headEnd/>
            <a:tailEnd/>
          </a:ln>
        </p:spPr>
        <p:txBody>
          <a:bodyPr wrap="none" anchor="ctr"/>
          <a:lstStyle/>
          <a:p>
            <a:endParaRPr lang="es-ES" dirty="0">
              <a:latin typeface="Arial" charset="0"/>
            </a:endParaRPr>
          </a:p>
        </p:txBody>
      </p:sp>
      <p:sp>
        <p:nvSpPr>
          <p:cNvPr id="18" name="Oval 18"/>
          <p:cNvSpPr>
            <a:spLocks noChangeArrowheads="1"/>
          </p:cNvSpPr>
          <p:nvPr/>
        </p:nvSpPr>
        <p:spPr bwMode="auto">
          <a:xfrm>
            <a:off x="1187450" y="3978647"/>
            <a:ext cx="288925" cy="288925"/>
          </a:xfrm>
          <a:prstGeom prst="ellipse">
            <a:avLst/>
          </a:prstGeom>
          <a:solidFill>
            <a:srgbClr val="FFFF00"/>
          </a:solidFill>
          <a:ln w="9525">
            <a:solidFill>
              <a:schemeClr val="tx1"/>
            </a:solidFill>
            <a:round/>
            <a:headEnd/>
            <a:tailEnd/>
          </a:ln>
        </p:spPr>
        <p:txBody>
          <a:bodyPr wrap="none" anchor="ctr"/>
          <a:lstStyle/>
          <a:p>
            <a:endParaRPr lang="es-ES" dirty="0">
              <a:latin typeface="Arial" charset="0"/>
            </a:endParaRPr>
          </a:p>
        </p:txBody>
      </p:sp>
      <p:sp>
        <p:nvSpPr>
          <p:cNvPr id="19" name="Oval 19"/>
          <p:cNvSpPr>
            <a:spLocks noChangeArrowheads="1"/>
          </p:cNvSpPr>
          <p:nvPr/>
        </p:nvSpPr>
        <p:spPr bwMode="auto">
          <a:xfrm>
            <a:off x="1619250" y="4123109"/>
            <a:ext cx="288925" cy="288925"/>
          </a:xfrm>
          <a:prstGeom prst="ellipse">
            <a:avLst/>
          </a:prstGeom>
          <a:solidFill>
            <a:srgbClr val="FFFF00"/>
          </a:solidFill>
          <a:ln w="9525">
            <a:solidFill>
              <a:schemeClr val="tx1"/>
            </a:solidFill>
            <a:round/>
            <a:headEnd/>
            <a:tailEnd/>
          </a:ln>
        </p:spPr>
        <p:txBody>
          <a:bodyPr wrap="none" anchor="ctr"/>
          <a:lstStyle/>
          <a:p>
            <a:endParaRPr lang="es-ES" dirty="0">
              <a:latin typeface="Arial" charset="0"/>
            </a:endParaRPr>
          </a:p>
        </p:txBody>
      </p:sp>
      <p:sp>
        <p:nvSpPr>
          <p:cNvPr id="20" name="Oval 20"/>
          <p:cNvSpPr>
            <a:spLocks noChangeArrowheads="1"/>
          </p:cNvSpPr>
          <p:nvPr/>
        </p:nvSpPr>
        <p:spPr bwMode="auto">
          <a:xfrm>
            <a:off x="2051050" y="3330947"/>
            <a:ext cx="288925" cy="288925"/>
          </a:xfrm>
          <a:prstGeom prst="ellipse">
            <a:avLst/>
          </a:prstGeom>
          <a:solidFill>
            <a:srgbClr val="FFFF00"/>
          </a:solidFill>
          <a:ln w="9525">
            <a:solidFill>
              <a:schemeClr val="tx1"/>
            </a:solidFill>
            <a:round/>
            <a:headEnd/>
            <a:tailEnd/>
          </a:ln>
        </p:spPr>
        <p:txBody>
          <a:bodyPr wrap="none" anchor="ctr"/>
          <a:lstStyle/>
          <a:p>
            <a:endParaRPr lang="es-ES" dirty="0">
              <a:latin typeface="Arial" charset="0"/>
            </a:endParaRPr>
          </a:p>
        </p:txBody>
      </p:sp>
      <p:sp>
        <p:nvSpPr>
          <p:cNvPr id="21" name="Oval 21"/>
          <p:cNvSpPr>
            <a:spLocks noChangeArrowheads="1"/>
          </p:cNvSpPr>
          <p:nvPr/>
        </p:nvSpPr>
        <p:spPr bwMode="auto">
          <a:xfrm>
            <a:off x="2411413" y="3546847"/>
            <a:ext cx="288925" cy="288925"/>
          </a:xfrm>
          <a:prstGeom prst="ellipse">
            <a:avLst/>
          </a:prstGeom>
          <a:solidFill>
            <a:srgbClr val="FFFF00"/>
          </a:solidFill>
          <a:ln w="9525">
            <a:solidFill>
              <a:schemeClr val="tx1"/>
            </a:solidFill>
            <a:round/>
            <a:headEnd/>
            <a:tailEnd/>
          </a:ln>
        </p:spPr>
        <p:txBody>
          <a:bodyPr wrap="none" anchor="ctr"/>
          <a:lstStyle/>
          <a:p>
            <a:endParaRPr lang="es-ES" dirty="0">
              <a:latin typeface="Arial" charset="0"/>
            </a:endParaRPr>
          </a:p>
        </p:txBody>
      </p:sp>
      <p:sp>
        <p:nvSpPr>
          <p:cNvPr id="22" name="Oval 22"/>
          <p:cNvSpPr>
            <a:spLocks noChangeArrowheads="1"/>
          </p:cNvSpPr>
          <p:nvPr/>
        </p:nvSpPr>
        <p:spPr bwMode="auto">
          <a:xfrm>
            <a:off x="2916238" y="3402384"/>
            <a:ext cx="288925" cy="288925"/>
          </a:xfrm>
          <a:prstGeom prst="ellipse">
            <a:avLst/>
          </a:prstGeom>
          <a:solidFill>
            <a:srgbClr val="FFFF00"/>
          </a:solidFill>
          <a:ln w="9525">
            <a:solidFill>
              <a:schemeClr val="tx1"/>
            </a:solidFill>
            <a:round/>
            <a:headEnd/>
            <a:tailEnd/>
          </a:ln>
        </p:spPr>
        <p:txBody>
          <a:bodyPr wrap="none" anchor="ctr"/>
          <a:lstStyle/>
          <a:p>
            <a:endParaRPr lang="es-ES" dirty="0">
              <a:latin typeface="Arial" charset="0"/>
            </a:endParaRPr>
          </a:p>
        </p:txBody>
      </p:sp>
      <p:sp>
        <p:nvSpPr>
          <p:cNvPr id="23" name="Oval 23"/>
          <p:cNvSpPr>
            <a:spLocks noChangeArrowheads="1"/>
          </p:cNvSpPr>
          <p:nvPr/>
        </p:nvSpPr>
        <p:spPr bwMode="auto">
          <a:xfrm>
            <a:off x="1403350" y="3402384"/>
            <a:ext cx="215900" cy="215900"/>
          </a:xfrm>
          <a:prstGeom prst="ellipse">
            <a:avLst/>
          </a:prstGeom>
          <a:solidFill>
            <a:srgbClr val="33CCFF"/>
          </a:solidFill>
          <a:ln w="9525">
            <a:solidFill>
              <a:schemeClr val="tx1"/>
            </a:solidFill>
            <a:round/>
            <a:headEnd/>
            <a:tailEnd/>
          </a:ln>
        </p:spPr>
        <p:txBody>
          <a:bodyPr wrap="none" anchor="ctr"/>
          <a:lstStyle/>
          <a:p>
            <a:endParaRPr lang="es-ES" dirty="0">
              <a:latin typeface="Arial" charset="0"/>
            </a:endParaRPr>
          </a:p>
        </p:txBody>
      </p:sp>
      <p:sp>
        <p:nvSpPr>
          <p:cNvPr id="24" name="Oval 24"/>
          <p:cNvSpPr>
            <a:spLocks noChangeArrowheads="1"/>
          </p:cNvSpPr>
          <p:nvPr/>
        </p:nvSpPr>
        <p:spPr bwMode="auto">
          <a:xfrm>
            <a:off x="1979613" y="2827709"/>
            <a:ext cx="215900" cy="215900"/>
          </a:xfrm>
          <a:prstGeom prst="ellipse">
            <a:avLst/>
          </a:prstGeom>
          <a:solidFill>
            <a:srgbClr val="33CCFF"/>
          </a:solidFill>
          <a:ln w="9525">
            <a:solidFill>
              <a:schemeClr val="tx1"/>
            </a:solidFill>
            <a:round/>
            <a:headEnd/>
            <a:tailEnd/>
          </a:ln>
        </p:spPr>
        <p:txBody>
          <a:bodyPr wrap="none" anchor="ctr"/>
          <a:lstStyle/>
          <a:p>
            <a:endParaRPr lang="es-ES" dirty="0">
              <a:latin typeface="Arial" charset="0"/>
            </a:endParaRPr>
          </a:p>
        </p:txBody>
      </p:sp>
      <p:sp>
        <p:nvSpPr>
          <p:cNvPr id="25" name="Oval 25"/>
          <p:cNvSpPr>
            <a:spLocks noChangeArrowheads="1"/>
          </p:cNvSpPr>
          <p:nvPr/>
        </p:nvSpPr>
        <p:spPr bwMode="auto">
          <a:xfrm>
            <a:off x="2555875" y="2467347"/>
            <a:ext cx="215900" cy="215900"/>
          </a:xfrm>
          <a:prstGeom prst="ellipse">
            <a:avLst/>
          </a:prstGeom>
          <a:solidFill>
            <a:srgbClr val="33CCFF"/>
          </a:solidFill>
          <a:ln w="9525">
            <a:solidFill>
              <a:schemeClr val="tx1"/>
            </a:solidFill>
            <a:round/>
            <a:headEnd/>
            <a:tailEnd/>
          </a:ln>
        </p:spPr>
        <p:txBody>
          <a:bodyPr wrap="none" anchor="ctr"/>
          <a:lstStyle/>
          <a:p>
            <a:endParaRPr lang="es-ES" dirty="0">
              <a:latin typeface="Arial" charset="0"/>
            </a:endParaRPr>
          </a:p>
        </p:txBody>
      </p:sp>
      <p:sp>
        <p:nvSpPr>
          <p:cNvPr id="26" name="Oval 26"/>
          <p:cNvSpPr>
            <a:spLocks noChangeArrowheads="1"/>
          </p:cNvSpPr>
          <p:nvPr/>
        </p:nvSpPr>
        <p:spPr bwMode="auto">
          <a:xfrm>
            <a:off x="2266950" y="3475409"/>
            <a:ext cx="215900" cy="215900"/>
          </a:xfrm>
          <a:prstGeom prst="ellipse">
            <a:avLst/>
          </a:prstGeom>
          <a:solidFill>
            <a:srgbClr val="33CCFF"/>
          </a:solidFill>
          <a:ln w="9525">
            <a:solidFill>
              <a:schemeClr val="tx1"/>
            </a:solidFill>
            <a:round/>
            <a:headEnd/>
            <a:tailEnd/>
          </a:ln>
        </p:spPr>
        <p:txBody>
          <a:bodyPr wrap="none" anchor="ctr"/>
          <a:lstStyle/>
          <a:p>
            <a:endParaRPr lang="es-ES" dirty="0">
              <a:latin typeface="Arial" charset="0"/>
            </a:endParaRPr>
          </a:p>
        </p:txBody>
      </p:sp>
      <p:sp>
        <p:nvSpPr>
          <p:cNvPr id="27" name="Oval 27"/>
          <p:cNvSpPr>
            <a:spLocks noChangeArrowheads="1"/>
          </p:cNvSpPr>
          <p:nvPr/>
        </p:nvSpPr>
        <p:spPr bwMode="auto">
          <a:xfrm>
            <a:off x="2700338" y="2970584"/>
            <a:ext cx="215900" cy="215900"/>
          </a:xfrm>
          <a:prstGeom prst="ellipse">
            <a:avLst/>
          </a:prstGeom>
          <a:solidFill>
            <a:srgbClr val="33CCFF"/>
          </a:solidFill>
          <a:ln w="9525">
            <a:solidFill>
              <a:schemeClr val="tx1"/>
            </a:solidFill>
            <a:round/>
            <a:headEnd/>
            <a:tailEnd/>
          </a:ln>
        </p:spPr>
        <p:txBody>
          <a:bodyPr wrap="none" anchor="ctr"/>
          <a:lstStyle/>
          <a:p>
            <a:endParaRPr lang="es-ES" dirty="0">
              <a:latin typeface="Arial" charset="0"/>
            </a:endParaRPr>
          </a:p>
        </p:txBody>
      </p:sp>
      <p:sp>
        <p:nvSpPr>
          <p:cNvPr id="28" name="Oval 28"/>
          <p:cNvSpPr>
            <a:spLocks noChangeArrowheads="1"/>
          </p:cNvSpPr>
          <p:nvPr/>
        </p:nvSpPr>
        <p:spPr bwMode="auto">
          <a:xfrm>
            <a:off x="1476375" y="4123109"/>
            <a:ext cx="215900" cy="215900"/>
          </a:xfrm>
          <a:prstGeom prst="ellipse">
            <a:avLst/>
          </a:prstGeom>
          <a:solidFill>
            <a:srgbClr val="33CCFF"/>
          </a:solidFill>
          <a:ln w="9525">
            <a:solidFill>
              <a:schemeClr val="tx1"/>
            </a:solidFill>
            <a:round/>
            <a:headEnd/>
            <a:tailEnd/>
          </a:ln>
        </p:spPr>
        <p:txBody>
          <a:bodyPr wrap="none" anchor="ctr"/>
          <a:lstStyle/>
          <a:p>
            <a:endParaRPr lang="es-ES" dirty="0">
              <a:latin typeface="Arial" charset="0"/>
            </a:endParaRPr>
          </a:p>
        </p:txBody>
      </p:sp>
      <p:sp>
        <p:nvSpPr>
          <p:cNvPr id="29" name="Oval 29"/>
          <p:cNvSpPr>
            <a:spLocks noChangeArrowheads="1"/>
          </p:cNvSpPr>
          <p:nvPr/>
        </p:nvSpPr>
        <p:spPr bwMode="auto">
          <a:xfrm>
            <a:off x="2987675" y="3619872"/>
            <a:ext cx="215900" cy="215900"/>
          </a:xfrm>
          <a:prstGeom prst="ellipse">
            <a:avLst/>
          </a:prstGeom>
          <a:solidFill>
            <a:srgbClr val="33CCFF"/>
          </a:solidFill>
          <a:ln w="9525">
            <a:solidFill>
              <a:schemeClr val="tx1"/>
            </a:solidFill>
            <a:round/>
            <a:headEnd/>
            <a:tailEnd/>
          </a:ln>
        </p:spPr>
        <p:txBody>
          <a:bodyPr wrap="none" anchor="ctr"/>
          <a:lstStyle/>
          <a:p>
            <a:endParaRPr lang="es-ES" dirty="0">
              <a:latin typeface="Arial" charset="0"/>
            </a:endParaRPr>
          </a:p>
        </p:txBody>
      </p:sp>
      <p:sp>
        <p:nvSpPr>
          <p:cNvPr id="30" name="Oval 30"/>
          <p:cNvSpPr>
            <a:spLocks noChangeArrowheads="1"/>
          </p:cNvSpPr>
          <p:nvPr/>
        </p:nvSpPr>
        <p:spPr bwMode="auto">
          <a:xfrm>
            <a:off x="2268538" y="3907209"/>
            <a:ext cx="215900" cy="215900"/>
          </a:xfrm>
          <a:prstGeom prst="ellipse">
            <a:avLst/>
          </a:prstGeom>
          <a:solidFill>
            <a:srgbClr val="33CCFF"/>
          </a:solidFill>
          <a:ln w="9525">
            <a:solidFill>
              <a:schemeClr val="tx1"/>
            </a:solidFill>
            <a:round/>
            <a:headEnd/>
            <a:tailEnd/>
          </a:ln>
        </p:spPr>
        <p:txBody>
          <a:bodyPr wrap="none" anchor="ctr"/>
          <a:lstStyle/>
          <a:p>
            <a:endParaRPr lang="es-ES" dirty="0">
              <a:latin typeface="Arial" charset="0"/>
            </a:endParaRPr>
          </a:p>
        </p:txBody>
      </p:sp>
      <p:sp>
        <p:nvSpPr>
          <p:cNvPr id="31" name="Oval 31"/>
          <p:cNvSpPr>
            <a:spLocks noChangeArrowheads="1"/>
          </p:cNvSpPr>
          <p:nvPr/>
        </p:nvSpPr>
        <p:spPr bwMode="auto">
          <a:xfrm>
            <a:off x="2987675" y="3835772"/>
            <a:ext cx="288925" cy="288925"/>
          </a:xfrm>
          <a:prstGeom prst="ellipse">
            <a:avLst/>
          </a:prstGeom>
          <a:solidFill>
            <a:srgbClr val="FFFF00"/>
          </a:solidFill>
          <a:ln w="9525">
            <a:solidFill>
              <a:schemeClr val="tx1"/>
            </a:solidFill>
            <a:round/>
            <a:headEnd/>
            <a:tailEnd/>
          </a:ln>
        </p:spPr>
        <p:txBody>
          <a:bodyPr wrap="none" anchor="ctr"/>
          <a:lstStyle/>
          <a:p>
            <a:endParaRPr lang="es-ES" dirty="0">
              <a:latin typeface="Arial" charset="0"/>
            </a:endParaRPr>
          </a:p>
        </p:txBody>
      </p:sp>
      <p:sp>
        <p:nvSpPr>
          <p:cNvPr id="32" name="Rectangle 32"/>
          <p:cNvSpPr>
            <a:spLocks noChangeArrowheads="1"/>
          </p:cNvSpPr>
          <p:nvPr/>
        </p:nvSpPr>
        <p:spPr bwMode="auto">
          <a:xfrm>
            <a:off x="5076825" y="2035001"/>
            <a:ext cx="2519363" cy="2447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dirty="0">
              <a:latin typeface="Arial" charset="0"/>
            </a:endParaRPr>
          </a:p>
        </p:txBody>
      </p:sp>
      <p:sp>
        <p:nvSpPr>
          <p:cNvPr id="33" name="Oval 33"/>
          <p:cNvSpPr>
            <a:spLocks noChangeArrowheads="1"/>
          </p:cNvSpPr>
          <p:nvPr/>
        </p:nvSpPr>
        <p:spPr bwMode="auto">
          <a:xfrm>
            <a:off x="5651500" y="2467347"/>
            <a:ext cx="215900" cy="215900"/>
          </a:xfrm>
          <a:prstGeom prst="ellipse">
            <a:avLst/>
          </a:prstGeom>
          <a:solidFill>
            <a:schemeClr val="tx1"/>
          </a:solidFill>
          <a:ln w="9525">
            <a:solidFill>
              <a:schemeClr val="tx1"/>
            </a:solidFill>
            <a:round/>
            <a:headEnd/>
            <a:tailEnd/>
          </a:ln>
        </p:spPr>
        <p:txBody>
          <a:bodyPr wrap="none" anchor="ctr"/>
          <a:lstStyle/>
          <a:p>
            <a:endParaRPr lang="es-ES" dirty="0">
              <a:latin typeface="Arial" charset="0"/>
            </a:endParaRPr>
          </a:p>
        </p:txBody>
      </p:sp>
      <p:sp>
        <p:nvSpPr>
          <p:cNvPr id="34" name="Oval 34"/>
          <p:cNvSpPr>
            <a:spLocks noChangeArrowheads="1"/>
          </p:cNvSpPr>
          <p:nvPr/>
        </p:nvSpPr>
        <p:spPr bwMode="auto">
          <a:xfrm>
            <a:off x="5651500" y="2754684"/>
            <a:ext cx="215900" cy="215900"/>
          </a:xfrm>
          <a:prstGeom prst="ellipse">
            <a:avLst/>
          </a:prstGeom>
          <a:solidFill>
            <a:schemeClr val="tx1"/>
          </a:solidFill>
          <a:ln w="9525">
            <a:solidFill>
              <a:schemeClr val="tx1"/>
            </a:solidFill>
            <a:round/>
            <a:headEnd/>
            <a:tailEnd/>
          </a:ln>
        </p:spPr>
        <p:txBody>
          <a:bodyPr wrap="none" anchor="ctr"/>
          <a:lstStyle/>
          <a:p>
            <a:endParaRPr lang="es-ES" dirty="0">
              <a:latin typeface="Arial" charset="0"/>
            </a:endParaRPr>
          </a:p>
        </p:txBody>
      </p:sp>
      <p:sp>
        <p:nvSpPr>
          <p:cNvPr id="35" name="Oval 35"/>
          <p:cNvSpPr>
            <a:spLocks noChangeArrowheads="1"/>
          </p:cNvSpPr>
          <p:nvPr/>
        </p:nvSpPr>
        <p:spPr bwMode="auto">
          <a:xfrm>
            <a:off x="5651500" y="3043609"/>
            <a:ext cx="215900" cy="215900"/>
          </a:xfrm>
          <a:prstGeom prst="ellipse">
            <a:avLst/>
          </a:prstGeom>
          <a:solidFill>
            <a:schemeClr val="tx1"/>
          </a:solidFill>
          <a:ln w="9525">
            <a:solidFill>
              <a:schemeClr val="tx1"/>
            </a:solidFill>
            <a:round/>
            <a:headEnd/>
            <a:tailEnd/>
          </a:ln>
        </p:spPr>
        <p:txBody>
          <a:bodyPr wrap="none" anchor="ctr"/>
          <a:lstStyle/>
          <a:p>
            <a:endParaRPr lang="es-ES" dirty="0">
              <a:latin typeface="Arial" charset="0"/>
            </a:endParaRPr>
          </a:p>
        </p:txBody>
      </p:sp>
      <p:sp>
        <p:nvSpPr>
          <p:cNvPr id="36" name="Oval 36"/>
          <p:cNvSpPr>
            <a:spLocks noChangeArrowheads="1"/>
          </p:cNvSpPr>
          <p:nvPr/>
        </p:nvSpPr>
        <p:spPr bwMode="auto">
          <a:xfrm>
            <a:off x="5651500" y="3330947"/>
            <a:ext cx="215900" cy="215900"/>
          </a:xfrm>
          <a:prstGeom prst="ellipse">
            <a:avLst/>
          </a:prstGeom>
          <a:solidFill>
            <a:schemeClr val="tx1"/>
          </a:solidFill>
          <a:ln w="9525">
            <a:solidFill>
              <a:schemeClr val="tx1"/>
            </a:solidFill>
            <a:round/>
            <a:headEnd/>
            <a:tailEnd/>
          </a:ln>
        </p:spPr>
        <p:txBody>
          <a:bodyPr wrap="none" anchor="ctr"/>
          <a:lstStyle/>
          <a:p>
            <a:endParaRPr lang="es-ES" dirty="0">
              <a:latin typeface="Arial" charset="0"/>
            </a:endParaRPr>
          </a:p>
        </p:txBody>
      </p:sp>
      <p:sp>
        <p:nvSpPr>
          <p:cNvPr id="37" name="Oval 37"/>
          <p:cNvSpPr>
            <a:spLocks noChangeArrowheads="1"/>
          </p:cNvSpPr>
          <p:nvPr/>
        </p:nvSpPr>
        <p:spPr bwMode="auto">
          <a:xfrm>
            <a:off x="5651500" y="3619872"/>
            <a:ext cx="215900" cy="215900"/>
          </a:xfrm>
          <a:prstGeom prst="ellipse">
            <a:avLst/>
          </a:prstGeom>
          <a:solidFill>
            <a:schemeClr val="tx1"/>
          </a:solidFill>
          <a:ln w="9525">
            <a:solidFill>
              <a:schemeClr val="tx1"/>
            </a:solidFill>
            <a:round/>
            <a:headEnd/>
            <a:tailEnd/>
          </a:ln>
        </p:spPr>
        <p:txBody>
          <a:bodyPr wrap="none" anchor="ctr"/>
          <a:lstStyle/>
          <a:p>
            <a:endParaRPr lang="es-ES" dirty="0">
              <a:latin typeface="Arial" charset="0"/>
            </a:endParaRPr>
          </a:p>
        </p:txBody>
      </p:sp>
      <p:sp>
        <p:nvSpPr>
          <p:cNvPr id="38" name="Oval 38"/>
          <p:cNvSpPr>
            <a:spLocks noChangeArrowheads="1"/>
          </p:cNvSpPr>
          <p:nvPr/>
        </p:nvSpPr>
        <p:spPr bwMode="auto">
          <a:xfrm>
            <a:off x="5651500" y="3907209"/>
            <a:ext cx="215900" cy="215900"/>
          </a:xfrm>
          <a:prstGeom prst="ellipse">
            <a:avLst/>
          </a:prstGeom>
          <a:solidFill>
            <a:schemeClr val="tx1"/>
          </a:solidFill>
          <a:ln w="9525">
            <a:solidFill>
              <a:schemeClr val="tx1"/>
            </a:solidFill>
            <a:round/>
            <a:headEnd/>
            <a:tailEnd/>
          </a:ln>
        </p:spPr>
        <p:txBody>
          <a:bodyPr wrap="none" anchor="ctr"/>
          <a:lstStyle/>
          <a:p>
            <a:endParaRPr lang="es-ES" dirty="0">
              <a:latin typeface="Arial" charset="0"/>
            </a:endParaRPr>
          </a:p>
        </p:txBody>
      </p:sp>
      <p:sp>
        <p:nvSpPr>
          <p:cNvPr id="39" name="Oval 39"/>
          <p:cNvSpPr>
            <a:spLocks noChangeArrowheads="1"/>
          </p:cNvSpPr>
          <p:nvPr/>
        </p:nvSpPr>
        <p:spPr bwMode="auto">
          <a:xfrm>
            <a:off x="5651500" y="4194547"/>
            <a:ext cx="215900" cy="215900"/>
          </a:xfrm>
          <a:prstGeom prst="ellipse">
            <a:avLst/>
          </a:prstGeom>
          <a:solidFill>
            <a:schemeClr val="tx1"/>
          </a:solidFill>
          <a:ln w="9525">
            <a:solidFill>
              <a:schemeClr val="tx1"/>
            </a:solidFill>
            <a:round/>
            <a:headEnd/>
            <a:tailEnd/>
          </a:ln>
        </p:spPr>
        <p:txBody>
          <a:bodyPr wrap="none" anchor="ctr"/>
          <a:lstStyle/>
          <a:p>
            <a:endParaRPr lang="es-ES" dirty="0">
              <a:latin typeface="Arial" charset="0"/>
            </a:endParaRPr>
          </a:p>
        </p:txBody>
      </p:sp>
      <p:sp>
        <p:nvSpPr>
          <p:cNvPr id="40" name="Oval 40"/>
          <p:cNvSpPr>
            <a:spLocks noChangeArrowheads="1"/>
          </p:cNvSpPr>
          <p:nvPr/>
        </p:nvSpPr>
        <p:spPr bwMode="auto">
          <a:xfrm>
            <a:off x="5651500" y="2178422"/>
            <a:ext cx="215900" cy="215900"/>
          </a:xfrm>
          <a:prstGeom prst="ellipse">
            <a:avLst/>
          </a:prstGeom>
          <a:solidFill>
            <a:schemeClr val="tx1"/>
          </a:solidFill>
          <a:ln w="9525">
            <a:solidFill>
              <a:schemeClr val="tx1"/>
            </a:solidFill>
            <a:round/>
            <a:headEnd/>
            <a:tailEnd/>
          </a:ln>
        </p:spPr>
        <p:txBody>
          <a:bodyPr wrap="none" anchor="ctr"/>
          <a:lstStyle/>
          <a:p>
            <a:endParaRPr lang="es-ES" dirty="0">
              <a:latin typeface="Arial" charset="0"/>
            </a:endParaRPr>
          </a:p>
        </p:txBody>
      </p:sp>
      <p:sp>
        <p:nvSpPr>
          <p:cNvPr id="41" name="Oval 41"/>
          <p:cNvSpPr>
            <a:spLocks noChangeArrowheads="1"/>
          </p:cNvSpPr>
          <p:nvPr/>
        </p:nvSpPr>
        <p:spPr bwMode="auto">
          <a:xfrm>
            <a:off x="5292725" y="2106984"/>
            <a:ext cx="358775" cy="288925"/>
          </a:xfrm>
          <a:prstGeom prst="ellipse">
            <a:avLst/>
          </a:prstGeom>
          <a:solidFill>
            <a:srgbClr val="00FF00"/>
          </a:solidFill>
          <a:ln w="9525">
            <a:solidFill>
              <a:schemeClr val="tx1"/>
            </a:solidFill>
            <a:round/>
            <a:headEnd/>
            <a:tailEnd/>
          </a:ln>
        </p:spPr>
        <p:txBody>
          <a:bodyPr wrap="none" anchor="ctr"/>
          <a:lstStyle/>
          <a:p>
            <a:endParaRPr lang="es-ES" dirty="0">
              <a:latin typeface="Arial" charset="0"/>
            </a:endParaRPr>
          </a:p>
        </p:txBody>
      </p:sp>
      <p:sp>
        <p:nvSpPr>
          <p:cNvPr id="42" name="Oval 42"/>
          <p:cNvSpPr>
            <a:spLocks noChangeArrowheads="1"/>
          </p:cNvSpPr>
          <p:nvPr/>
        </p:nvSpPr>
        <p:spPr bwMode="auto">
          <a:xfrm>
            <a:off x="5292725" y="2394322"/>
            <a:ext cx="358775" cy="288925"/>
          </a:xfrm>
          <a:prstGeom prst="ellipse">
            <a:avLst/>
          </a:prstGeom>
          <a:solidFill>
            <a:srgbClr val="00FF00"/>
          </a:solidFill>
          <a:ln w="9525">
            <a:solidFill>
              <a:schemeClr val="tx1"/>
            </a:solidFill>
            <a:round/>
            <a:headEnd/>
            <a:tailEnd/>
          </a:ln>
        </p:spPr>
        <p:txBody>
          <a:bodyPr wrap="none" anchor="ctr"/>
          <a:lstStyle/>
          <a:p>
            <a:endParaRPr lang="es-ES" dirty="0">
              <a:latin typeface="Arial" charset="0"/>
            </a:endParaRPr>
          </a:p>
        </p:txBody>
      </p:sp>
      <p:sp>
        <p:nvSpPr>
          <p:cNvPr id="43" name="Oval 43"/>
          <p:cNvSpPr>
            <a:spLocks noChangeArrowheads="1"/>
          </p:cNvSpPr>
          <p:nvPr/>
        </p:nvSpPr>
        <p:spPr bwMode="auto">
          <a:xfrm>
            <a:off x="5292725" y="2683247"/>
            <a:ext cx="358775" cy="288925"/>
          </a:xfrm>
          <a:prstGeom prst="ellipse">
            <a:avLst/>
          </a:prstGeom>
          <a:solidFill>
            <a:srgbClr val="00FF00"/>
          </a:solidFill>
          <a:ln w="9525">
            <a:solidFill>
              <a:schemeClr val="tx1"/>
            </a:solidFill>
            <a:round/>
            <a:headEnd/>
            <a:tailEnd/>
          </a:ln>
        </p:spPr>
        <p:txBody>
          <a:bodyPr wrap="none" anchor="ctr"/>
          <a:lstStyle/>
          <a:p>
            <a:endParaRPr lang="es-ES" dirty="0">
              <a:latin typeface="Arial" charset="0"/>
            </a:endParaRPr>
          </a:p>
        </p:txBody>
      </p:sp>
      <p:sp>
        <p:nvSpPr>
          <p:cNvPr id="44" name="Oval 44"/>
          <p:cNvSpPr>
            <a:spLocks noChangeArrowheads="1"/>
          </p:cNvSpPr>
          <p:nvPr/>
        </p:nvSpPr>
        <p:spPr bwMode="auto">
          <a:xfrm>
            <a:off x="5292725" y="2970584"/>
            <a:ext cx="358775" cy="288925"/>
          </a:xfrm>
          <a:prstGeom prst="ellipse">
            <a:avLst/>
          </a:prstGeom>
          <a:solidFill>
            <a:srgbClr val="00FF00"/>
          </a:solidFill>
          <a:ln w="9525">
            <a:solidFill>
              <a:schemeClr val="tx1"/>
            </a:solidFill>
            <a:round/>
            <a:headEnd/>
            <a:tailEnd/>
          </a:ln>
        </p:spPr>
        <p:txBody>
          <a:bodyPr wrap="none" anchor="ctr"/>
          <a:lstStyle/>
          <a:p>
            <a:endParaRPr lang="es-ES" dirty="0">
              <a:latin typeface="Arial" charset="0"/>
            </a:endParaRPr>
          </a:p>
        </p:txBody>
      </p:sp>
      <p:sp>
        <p:nvSpPr>
          <p:cNvPr id="45" name="Oval 45"/>
          <p:cNvSpPr>
            <a:spLocks noChangeArrowheads="1"/>
          </p:cNvSpPr>
          <p:nvPr/>
        </p:nvSpPr>
        <p:spPr bwMode="auto">
          <a:xfrm>
            <a:off x="5292725" y="3259509"/>
            <a:ext cx="358775" cy="288925"/>
          </a:xfrm>
          <a:prstGeom prst="ellipse">
            <a:avLst/>
          </a:prstGeom>
          <a:solidFill>
            <a:srgbClr val="00FF00"/>
          </a:solidFill>
          <a:ln w="9525">
            <a:solidFill>
              <a:schemeClr val="tx1"/>
            </a:solidFill>
            <a:round/>
            <a:headEnd/>
            <a:tailEnd/>
          </a:ln>
        </p:spPr>
        <p:txBody>
          <a:bodyPr wrap="none" anchor="ctr"/>
          <a:lstStyle/>
          <a:p>
            <a:endParaRPr lang="es-ES" dirty="0">
              <a:latin typeface="Arial" charset="0"/>
            </a:endParaRPr>
          </a:p>
        </p:txBody>
      </p:sp>
      <p:sp>
        <p:nvSpPr>
          <p:cNvPr id="46" name="Oval 46"/>
          <p:cNvSpPr>
            <a:spLocks noChangeArrowheads="1"/>
          </p:cNvSpPr>
          <p:nvPr/>
        </p:nvSpPr>
        <p:spPr bwMode="auto">
          <a:xfrm>
            <a:off x="5292725" y="3546847"/>
            <a:ext cx="358775" cy="288925"/>
          </a:xfrm>
          <a:prstGeom prst="ellipse">
            <a:avLst/>
          </a:prstGeom>
          <a:solidFill>
            <a:srgbClr val="00FF00"/>
          </a:solidFill>
          <a:ln w="9525">
            <a:solidFill>
              <a:schemeClr val="tx1"/>
            </a:solidFill>
            <a:round/>
            <a:headEnd/>
            <a:tailEnd/>
          </a:ln>
        </p:spPr>
        <p:txBody>
          <a:bodyPr wrap="none" anchor="ctr"/>
          <a:lstStyle/>
          <a:p>
            <a:endParaRPr lang="es-ES" dirty="0">
              <a:latin typeface="Arial" charset="0"/>
            </a:endParaRPr>
          </a:p>
        </p:txBody>
      </p:sp>
      <p:sp>
        <p:nvSpPr>
          <p:cNvPr id="47" name="Oval 47"/>
          <p:cNvSpPr>
            <a:spLocks noChangeArrowheads="1"/>
          </p:cNvSpPr>
          <p:nvPr/>
        </p:nvSpPr>
        <p:spPr bwMode="auto">
          <a:xfrm>
            <a:off x="5292725" y="3835772"/>
            <a:ext cx="358775" cy="288925"/>
          </a:xfrm>
          <a:prstGeom prst="ellipse">
            <a:avLst/>
          </a:prstGeom>
          <a:solidFill>
            <a:srgbClr val="00FF00"/>
          </a:solidFill>
          <a:ln w="9525">
            <a:solidFill>
              <a:schemeClr val="tx1"/>
            </a:solidFill>
            <a:round/>
            <a:headEnd/>
            <a:tailEnd/>
          </a:ln>
        </p:spPr>
        <p:txBody>
          <a:bodyPr wrap="none" anchor="ctr"/>
          <a:lstStyle/>
          <a:p>
            <a:endParaRPr lang="es-ES" dirty="0">
              <a:latin typeface="Arial" charset="0"/>
            </a:endParaRPr>
          </a:p>
        </p:txBody>
      </p:sp>
      <p:sp>
        <p:nvSpPr>
          <p:cNvPr id="48" name="Oval 48"/>
          <p:cNvSpPr>
            <a:spLocks noChangeArrowheads="1"/>
          </p:cNvSpPr>
          <p:nvPr/>
        </p:nvSpPr>
        <p:spPr bwMode="auto">
          <a:xfrm>
            <a:off x="5292725" y="4123109"/>
            <a:ext cx="358775" cy="288925"/>
          </a:xfrm>
          <a:prstGeom prst="ellipse">
            <a:avLst/>
          </a:prstGeom>
          <a:solidFill>
            <a:srgbClr val="00FF00"/>
          </a:solidFill>
          <a:ln w="9525">
            <a:solidFill>
              <a:schemeClr val="tx1"/>
            </a:solidFill>
            <a:round/>
            <a:headEnd/>
            <a:tailEnd/>
          </a:ln>
        </p:spPr>
        <p:txBody>
          <a:bodyPr wrap="none" anchor="ctr"/>
          <a:lstStyle/>
          <a:p>
            <a:endParaRPr lang="es-ES" dirty="0">
              <a:latin typeface="Arial" charset="0"/>
            </a:endParaRPr>
          </a:p>
        </p:txBody>
      </p:sp>
      <p:sp>
        <p:nvSpPr>
          <p:cNvPr id="49" name="Oval 49"/>
          <p:cNvSpPr>
            <a:spLocks noChangeArrowheads="1"/>
          </p:cNvSpPr>
          <p:nvPr/>
        </p:nvSpPr>
        <p:spPr bwMode="auto">
          <a:xfrm>
            <a:off x="6011863" y="2106984"/>
            <a:ext cx="358775" cy="288925"/>
          </a:xfrm>
          <a:prstGeom prst="ellipse">
            <a:avLst/>
          </a:prstGeom>
          <a:solidFill>
            <a:srgbClr val="00FF00"/>
          </a:solidFill>
          <a:ln w="9525">
            <a:solidFill>
              <a:schemeClr val="tx1"/>
            </a:solidFill>
            <a:round/>
            <a:headEnd/>
            <a:tailEnd/>
          </a:ln>
        </p:spPr>
        <p:txBody>
          <a:bodyPr wrap="none" anchor="ctr"/>
          <a:lstStyle/>
          <a:p>
            <a:endParaRPr lang="es-ES" dirty="0">
              <a:latin typeface="Arial" charset="0"/>
            </a:endParaRPr>
          </a:p>
        </p:txBody>
      </p:sp>
      <p:sp>
        <p:nvSpPr>
          <p:cNvPr id="50" name="Oval 50"/>
          <p:cNvSpPr>
            <a:spLocks noChangeArrowheads="1"/>
          </p:cNvSpPr>
          <p:nvPr/>
        </p:nvSpPr>
        <p:spPr bwMode="auto">
          <a:xfrm>
            <a:off x="6011863" y="2394322"/>
            <a:ext cx="358775" cy="288925"/>
          </a:xfrm>
          <a:prstGeom prst="ellipse">
            <a:avLst/>
          </a:prstGeom>
          <a:solidFill>
            <a:srgbClr val="00FF00"/>
          </a:solidFill>
          <a:ln w="9525">
            <a:solidFill>
              <a:schemeClr val="tx1"/>
            </a:solidFill>
            <a:round/>
            <a:headEnd/>
            <a:tailEnd/>
          </a:ln>
        </p:spPr>
        <p:txBody>
          <a:bodyPr wrap="none" anchor="ctr"/>
          <a:lstStyle/>
          <a:p>
            <a:endParaRPr lang="es-ES" dirty="0">
              <a:latin typeface="Arial" charset="0"/>
            </a:endParaRPr>
          </a:p>
        </p:txBody>
      </p:sp>
      <p:sp>
        <p:nvSpPr>
          <p:cNvPr id="51" name="Oval 51"/>
          <p:cNvSpPr>
            <a:spLocks noChangeArrowheads="1"/>
          </p:cNvSpPr>
          <p:nvPr/>
        </p:nvSpPr>
        <p:spPr bwMode="auto">
          <a:xfrm>
            <a:off x="6011863" y="2683247"/>
            <a:ext cx="358775" cy="288925"/>
          </a:xfrm>
          <a:prstGeom prst="ellipse">
            <a:avLst/>
          </a:prstGeom>
          <a:solidFill>
            <a:srgbClr val="00FF00"/>
          </a:solidFill>
          <a:ln w="9525">
            <a:solidFill>
              <a:schemeClr val="tx1"/>
            </a:solidFill>
            <a:round/>
            <a:headEnd/>
            <a:tailEnd/>
          </a:ln>
        </p:spPr>
        <p:txBody>
          <a:bodyPr wrap="none" anchor="ctr"/>
          <a:lstStyle/>
          <a:p>
            <a:endParaRPr lang="es-ES" dirty="0">
              <a:latin typeface="Arial" charset="0"/>
            </a:endParaRPr>
          </a:p>
        </p:txBody>
      </p:sp>
      <p:sp>
        <p:nvSpPr>
          <p:cNvPr id="52" name="Oval 52"/>
          <p:cNvSpPr>
            <a:spLocks noChangeArrowheads="1"/>
          </p:cNvSpPr>
          <p:nvPr/>
        </p:nvSpPr>
        <p:spPr bwMode="auto">
          <a:xfrm>
            <a:off x="6011863" y="2970584"/>
            <a:ext cx="358775" cy="288925"/>
          </a:xfrm>
          <a:prstGeom prst="ellipse">
            <a:avLst/>
          </a:prstGeom>
          <a:solidFill>
            <a:srgbClr val="00FF00"/>
          </a:solidFill>
          <a:ln w="9525">
            <a:solidFill>
              <a:schemeClr val="tx1"/>
            </a:solidFill>
            <a:round/>
            <a:headEnd/>
            <a:tailEnd/>
          </a:ln>
        </p:spPr>
        <p:txBody>
          <a:bodyPr wrap="none" anchor="ctr"/>
          <a:lstStyle/>
          <a:p>
            <a:endParaRPr lang="es-ES" dirty="0">
              <a:latin typeface="Arial" charset="0"/>
            </a:endParaRPr>
          </a:p>
        </p:txBody>
      </p:sp>
      <p:sp>
        <p:nvSpPr>
          <p:cNvPr id="53" name="Oval 53"/>
          <p:cNvSpPr>
            <a:spLocks noChangeArrowheads="1"/>
          </p:cNvSpPr>
          <p:nvPr/>
        </p:nvSpPr>
        <p:spPr bwMode="auto">
          <a:xfrm>
            <a:off x="6011863" y="3259509"/>
            <a:ext cx="358775" cy="288925"/>
          </a:xfrm>
          <a:prstGeom prst="ellipse">
            <a:avLst/>
          </a:prstGeom>
          <a:solidFill>
            <a:srgbClr val="00FF00"/>
          </a:solidFill>
          <a:ln w="9525">
            <a:solidFill>
              <a:schemeClr val="tx1"/>
            </a:solidFill>
            <a:round/>
            <a:headEnd/>
            <a:tailEnd/>
          </a:ln>
        </p:spPr>
        <p:txBody>
          <a:bodyPr wrap="none" anchor="ctr"/>
          <a:lstStyle/>
          <a:p>
            <a:endParaRPr lang="es-ES" dirty="0">
              <a:latin typeface="Arial" charset="0"/>
            </a:endParaRPr>
          </a:p>
        </p:txBody>
      </p:sp>
      <p:sp>
        <p:nvSpPr>
          <p:cNvPr id="54" name="Oval 54"/>
          <p:cNvSpPr>
            <a:spLocks noChangeArrowheads="1"/>
          </p:cNvSpPr>
          <p:nvPr/>
        </p:nvSpPr>
        <p:spPr bwMode="auto">
          <a:xfrm>
            <a:off x="6011863" y="3546847"/>
            <a:ext cx="358775" cy="288925"/>
          </a:xfrm>
          <a:prstGeom prst="ellipse">
            <a:avLst/>
          </a:prstGeom>
          <a:solidFill>
            <a:srgbClr val="00FF00"/>
          </a:solidFill>
          <a:ln w="9525">
            <a:solidFill>
              <a:schemeClr val="tx1"/>
            </a:solidFill>
            <a:round/>
            <a:headEnd/>
            <a:tailEnd/>
          </a:ln>
        </p:spPr>
        <p:txBody>
          <a:bodyPr wrap="none" anchor="ctr"/>
          <a:lstStyle/>
          <a:p>
            <a:endParaRPr lang="es-ES" dirty="0">
              <a:latin typeface="Arial" charset="0"/>
            </a:endParaRPr>
          </a:p>
        </p:txBody>
      </p:sp>
      <p:sp>
        <p:nvSpPr>
          <p:cNvPr id="55" name="Oval 55"/>
          <p:cNvSpPr>
            <a:spLocks noChangeArrowheads="1"/>
          </p:cNvSpPr>
          <p:nvPr/>
        </p:nvSpPr>
        <p:spPr bwMode="auto">
          <a:xfrm>
            <a:off x="6011863" y="3835772"/>
            <a:ext cx="358775" cy="288925"/>
          </a:xfrm>
          <a:prstGeom prst="ellipse">
            <a:avLst/>
          </a:prstGeom>
          <a:solidFill>
            <a:srgbClr val="00FF00"/>
          </a:solidFill>
          <a:ln w="9525">
            <a:solidFill>
              <a:schemeClr val="tx1"/>
            </a:solidFill>
            <a:round/>
            <a:headEnd/>
            <a:tailEnd/>
          </a:ln>
        </p:spPr>
        <p:txBody>
          <a:bodyPr wrap="none" anchor="ctr"/>
          <a:lstStyle/>
          <a:p>
            <a:endParaRPr lang="es-ES" dirty="0">
              <a:latin typeface="Arial" charset="0"/>
            </a:endParaRPr>
          </a:p>
        </p:txBody>
      </p:sp>
      <p:sp>
        <p:nvSpPr>
          <p:cNvPr id="56" name="Oval 56"/>
          <p:cNvSpPr>
            <a:spLocks noChangeArrowheads="1"/>
          </p:cNvSpPr>
          <p:nvPr/>
        </p:nvSpPr>
        <p:spPr bwMode="auto">
          <a:xfrm>
            <a:off x="6011863" y="4123109"/>
            <a:ext cx="358775" cy="288925"/>
          </a:xfrm>
          <a:prstGeom prst="ellipse">
            <a:avLst/>
          </a:prstGeom>
          <a:solidFill>
            <a:srgbClr val="00FF00"/>
          </a:solidFill>
          <a:ln w="9525">
            <a:solidFill>
              <a:schemeClr val="tx1"/>
            </a:solidFill>
            <a:round/>
            <a:headEnd/>
            <a:tailEnd/>
          </a:ln>
        </p:spPr>
        <p:txBody>
          <a:bodyPr wrap="none" anchor="ctr"/>
          <a:lstStyle/>
          <a:p>
            <a:endParaRPr lang="es-ES" dirty="0">
              <a:latin typeface="Arial" charset="0"/>
            </a:endParaRPr>
          </a:p>
        </p:txBody>
      </p:sp>
      <p:sp>
        <p:nvSpPr>
          <p:cNvPr id="57" name="Oval 57"/>
          <p:cNvSpPr>
            <a:spLocks noChangeArrowheads="1"/>
          </p:cNvSpPr>
          <p:nvPr/>
        </p:nvSpPr>
        <p:spPr bwMode="auto">
          <a:xfrm>
            <a:off x="6804025" y="2106984"/>
            <a:ext cx="358775" cy="288925"/>
          </a:xfrm>
          <a:prstGeom prst="ellipse">
            <a:avLst/>
          </a:prstGeom>
          <a:solidFill>
            <a:srgbClr val="00FF00"/>
          </a:solidFill>
          <a:ln w="9525">
            <a:solidFill>
              <a:schemeClr val="tx1"/>
            </a:solidFill>
            <a:round/>
            <a:headEnd/>
            <a:tailEnd/>
          </a:ln>
        </p:spPr>
        <p:txBody>
          <a:bodyPr wrap="none" anchor="ctr"/>
          <a:lstStyle/>
          <a:p>
            <a:endParaRPr lang="es-ES" dirty="0">
              <a:latin typeface="Arial" charset="0"/>
            </a:endParaRPr>
          </a:p>
        </p:txBody>
      </p:sp>
      <p:sp>
        <p:nvSpPr>
          <p:cNvPr id="58" name="Oval 58"/>
          <p:cNvSpPr>
            <a:spLocks noChangeArrowheads="1"/>
          </p:cNvSpPr>
          <p:nvPr/>
        </p:nvSpPr>
        <p:spPr bwMode="auto">
          <a:xfrm>
            <a:off x="6804025" y="2394322"/>
            <a:ext cx="358775" cy="288925"/>
          </a:xfrm>
          <a:prstGeom prst="ellipse">
            <a:avLst/>
          </a:prstGeom>
          <a:solidFill>
            <a:srgbClr val="00FF00"/>
          </a:solidFill>
          <a:ln w="9525">
            <a:solidFill>
              <a:schemeClr val="tx1"/>
            </a:solidFill>
            <a:round/>
            <a:headEnd/>
            <a:tailEnd/>
          </a:ln>
        </p:spPr>
        <p:txBody>
          <a:bodyPr wrap="none" anchor="ctr"/>
          <a:lstStyle/>
          <a:p>
            <a:endParaRPr lang="es-ES" dirty="0">
              <a:latin typeface="Arial" charset="0"/>
            </a:endParaRPr>
          </a:p>
        </p:txBody>
      </p:sp>
      <p:sp>
        <p:nvSpPr>
          <p:cNvPr id="59" name="Oval 59"/>
          <p:cNvSpPr>
            <a:spLocks noChangeArrowheads="1"/>
          </p:cNvSpPr>
          <p:nvPr/>
        </p:nvSpPr>
        <p:spPr bwMode="auto">
          <a:xfrm>
            <a:off x="6804025" y="2683247"/>
            <a:ext cx="358775" cy="288925"/>
          </a:xfrm>
          <a:prstGeom prst="ellipse">
            <a:avLst/>
          </a:prstGeom>
          <a:solidFill>
            <a:srgbClr val="00FF00"/>
          </a:solidFill>
          <a:ln w="9525">
            <a:solidFill>
              <a:schemeClr val="tx1"/>
            </a:solidFill>
            <a:round/>
            <a:headEnd/>
            <a:tailEnd/>
          </a:ln>
        </p:spPr>
        <p:txBody>
          <a:bodyPr wrap="none" anchor="ctr"/>
          <a:lstStyle/>
          <a:p>
            <a:endParaRPr lang="es-ES" dirty="0">
              <a:latin typeface="Arial" charset="0"/>
            </a:endParaRPr>
          </a:p>
        </p:txBody>
      </p:sp>
      <p:sp>
        <p:nvSpPr>
          <p:cNvPr id="60" name="Oval 60"/>
          <p:cNvSpPr>
            <a:spLocks noChangeArrowheads="1"/>
          </p:cNvSpPr>
          <p:nvPr/>
        </p:nvSpPr>
        <p:spPr bwMode="auto">
          <a:xfrm>
            <a:off x="6804025" y="2970584"/>
            <a:ext cx="358775" cy="288925"/>
          </a:xfrm>
          <a:prstGeom prst="ellipse">
            <a:avLst/>
          </a:prstGeom>
          <a:solidFill>
            <a:srgbClr val="00FF00"/>
          </a:solidFill>
          <a:ln w="9525">
            <a:solidFill>
              <a:schemeClr val="tx1"/>
            </a:solidFill>
            <a:round/>
            <a:headEnd/>
            <a:tailEnd/>
          </a:ln>
        </p:spPr>
        <p:txBody>
          <a:bodyPr wrap="none" anchor="ctr"/>
          <a:lstStyle/>
          <a:p>
            <a:endParaRPr lang="es-ES" dirty="0">
              <a:latin typeface="Arial" charset="0"/>
            </a:endParaRPr>
          </a:p>
        </p:txBody>
      </p:sp>
      <p:sp>
        <p:nvSpPr>
          <p:cNvPr id="61" name="Oval 61"/>
          <p:cNvSpPr>
            <a:spLocks noChangeArrowheads="1"/>
          </p:cNvSpPr>
          <p:nvPr/>
        </p:nvSpPr>
        <p:spPr bwMode="auto">
          <a:xfrm>
            <a:off x="6804025" y="4123109"/>
            <a:ext cx="358775" cy="288925"/>
          </a:xfrm>
          <a:prstGeom prst="ellipse">
            <a:avLst/>
          </a:prstGeom>
          <a:solidFill>
            <a:srgbClr val="00FF00"/>
          </a:solidFill>
          <a:ln w="9525">
            <a:solidFill>
              <a:schemeClr val="tx1"/>
            </a:solidFill>
            <a:round/>
            <a:headEnd/>
            <a:tailEnd/>
          </a:ln>
        </p:spPr>
        <p:txBody>
          <a:bodyPr wrap="none" anchor="ctr"/>
          <a:lstStyle/>
          <a:p>
            <a:endParaRPr lang="es-ES" dirty="0">
              <a:latin typeface="Arial" charset="0"/>
            </a:endParaRPr>
          </a:p>
        </p:txBody>
      </p:sp>
      <p:sp>
        <p:nvSpPr>
          <p:cNvPr id="62" name="Oval 62"/>
          <p:cNvSpPr>
            <a:spLocks noChangeArrowheads="1"/>
          </p:cNvSpPr>
          <p:nvPr/>
        </p:nvSpPr>
        <p:spPr bwMode="auto">
          <a:xfrm>
            <a:off x="6804025" y="3259509"/>
            <a:ext cx="358775" cy="288925"/>
          </a:xfrm>
          <a:prstGeom prst="ellipse">
            <a:avLst/>
          </a:prstGeom>
          <a:solidFill>
            <a:srgbClr val="00FF00"/>
          </a:solidFill>
          <a:ln w="9525">
            <a:solidFill>
              <a:schemeClr val="tx1"/>
            </a:solidFill>
            <a:round/>
            <a:headEnd/>
            <a:tailEnd/>
          </a:ln>
        </p:spPr>
        <p:txBody>
          <a:bodyPr wrap="none" anchor="ctr"/>
          <a:lstStyle/>
          <a:p>
            <a:endParaRPr lang="es-ES" dirty="0">
              <a:latin typeface="Arial" charset="0"/>
            </a:endParaRPr>
          </a:p>
        </p:txBody>
      </p:sp>
      <p:sp>
        <p:nvSpPr>
          <p:cNvPr id="63" name="Oval 63"/>
          <p:cNvSpPr>
            <a:spLocks noChangeArrowheads="1"/>
          </p:cNvSpPr>
          <p:nvPr/>
        </p:nvSpPr>
        <p:spPr bwMode="auto">
          <a:xfrm>
            <a:off x="6804025" y="3546847"/>
            <a:ext cx="358775" cy="288925"/>
          </a:xfrm>
          <a:prstGeom prst="ellipse">
            <a:avLst/>
          </a:prstGeom>
          <a:solidFill>
            <a:srgbClr val="00FF00"/>
          </a:solidFill>
          <a:ln w="9525">
            <a:solidFill>
              <a:schemeClr val="tx1"/>
            </a:solidFill>
            <a:round/>
            <a:headEnd/>
            <a:tailEnd/>
          </a:ln>
        </p:spPr>
        <p:txBody>
          <a:bodyPr wrap="none" anchor="ctr"/>
          <a:lstStyle/>
          <a:p>
            <a:endParaRPr lang="es-ES" dirty="0">
              <a:latin typeface="Arial" charset="0"/>
            </a:endParaRPr>
          </a:p>
        </p:txBody>
      </p:sp>
      <p:sp>
        <p:nvSpPr>
          <p:cNvPr id="64" name="Oval 64"/>
          <p:cNvSpPr>
            <a:spLocks noChangeArrowheads="1"/>
          </p:cNvSpPr>
          <p:nvPr/>
        </p:nvSpPr>
        <p:spPr bwMode="auto">
          <a:xfrm>
            <a:off x="6804025" y="3835772"/>
            <a:ext cx="358775" cy="288925"/>
          </a:xfrm>
          <a:prstGeom prst="ellipse">
            <a:avLst/>
          </a:prstGeom>
          <a:solidFill>
            <a:srgbClr val="00FF00"/>
          </a:solidFill>
          <a:ln w="9525">
            <a:solidFill>
              <a:schemeClr val="tx1"/>
            </a:solidFill>
            <a:round/>
            <a:headEnd/>
            <a:tailEnd/>
          </a:ln>
        </p:spPr>
        <p:txBody>
          <a:bodyPr wrap="none" anchor="ctr"/>
          <a:lstStyle/>
          <a:p>
            <a:endParaRPr lang="es-ES" dirty="0">
              <a:latin typeface="Arial" charset="0"/>
            </a:endParaRPr>
          </a:p>
        </p:txBody>
      </p:sp>
      <p:sp>
        <p:nvSpPr>
          <p:cNvPr id="65" name="Oval 65"/>
          <p:cNvSpPr>
            <a:spLocks noChangeArrowheads="1"/>
          </p:cNvSpPr>
          <p:nvPr/>
        </p:nvSpPr>
        <p:spPr bwMode="auto">
          <a:xfrm>
            <a:off x="6372225" y="2178422"/>
            <a:ext cx="215900" cy="215900"/>
          </a:xfrm>
          <a:prstGeom prst="ellipse">
            <a:avLst/>
          </a:prstGeom>
          <a:solidFill>
            <a:schemeClr val="tx1"/>
          </a:solidFill>
          <a:ln w="9525">
            <a:solidFill>
              <a:schemeClr val="tx1"/>
            </a:solidFill>
            <a:round/>
            <a:headEnd/>
            <a:tailEnd/>
          </a:ln>
        </p:spPr>
        <p:txBody>
          <a:bodyPr wrap="none" anchor="ctr"/>
          <a:lstStyle/>
          <a:p>
            <a:endParaRPr lang="es-ES" dirty="0">
              <a:latin typeface="Arial" charset="0"/>
            </a:endParaRPr>
          </a:p>
        </p:txBody>
      </p:sp>
      <p:sp>
        <p:nvSpPr>
          <p:cNvPr id="66" name="Oval 66"/>
          <p:cNvSpPr>
            <a:spLocks noChangeArrowheads="1"/>
          </p:cNvSpPr>
          <p:nvPr/>
        </p:nvSpPr>
        <p:spPr bwMode="auto">
          <a:xfrm>
            <a:off x="6372225" y="2467347"/>
            <a:ext cx="215900" cy="215900"/>
          </a:xfrm>
          <a:prstGeom prst="ellipse">
            <a:avLst/>
          </a:prstGeom>
          <a:solidFill>
            <a:schemeClr val="tx1"/>
          </a:solidFill>
          <a:ln w="9525">
            <a:solidFill>
              <a:schemeClr val="tx1"/>
            </a:solidFill>
            <a:round/>
            <a:headEnd/>
            <a:tailEnd/>
          </a:ln>
        </p:spPr>
        <p:txBody>
          <a:bodyPr wrap="none" anchor="ctr"/>
          <a:lstStyle/>
          <a:p>
            <a:endParaRPr lang="es-ES" dirty="0">
              <a:latin typeface="Arial" charset="0"/>
            </a:endParaRPr>
          </a:p>
        </p:txBody>
      </p:sp>
      <p:sp>
        <p:nvSpPr>
          <p:cNvPr id="67" name="Oval 67"/>
          <p:cNvSpPr>
            <a:spLocks noChangeArrowheads="1"/>
          </p:cNvSpPr>
          <p:nvPr/>
        </p:nvSpPr>
        <p:spPr bwMode="auto">
          <a:xfrm>
            <a:off x="6372225" y="2754684"/>
            <a:ext cx="215900" cy="215900"/>
          </a:xfrm>
          <a:prstGeom prst="ellipse">
            <a:avLst/>
          </a:prstGeom>
          <a:solidFill>
            <a:schemeClr val="tx1"/>
          </a:solidFill>
          <a:ln w="9525">
            <a:solidFill>
              <a:schemeClr val="tx1"/>
            </a:solidFill>
            <a:round/>
            <a:headEnd/>
            <a:tailEnd/>
          </a:ln>
        </p:spPr>
        <p:txBody>
          <a:bodyPr wrap="none" anchor="ctr"/>
          <a:lstStyle/>
          <a:p>
            <a:endParaRPr lang="es-ES" dirty="0">
              <a:latin typeface="Arial" charset="0"/>
            </a:endParaRPr>
          </a:p>
        </p:txBody>
      </p:sp>
      <p:sp>
        <p:nvSpPr>
          <p:cNvPr id="68" name="Oval 68"/>
          <p:cNvSpPr>
            <a:spLocks noChangeArrowheads="1"/>
          </p:cNvSpPr>
          <p:nvPr/>
        </p:nvSpPr>
        <p:spPr bwMode="auto">
          <a:xfrm>
            <a:off x="6372225" y="3043609"/>
            <a:ext cx="215900" cy="215900"/>
          </a:xfrm>
          <a:prstGeom prst="ellipse">
            <a:avLst/>
          </a:prstGeom>
          <a:solidFill>
            <a:schemeClr val="tx1"/>
          </a:solidFill>
          <a:ln w="9525">
            <a:solidFill>
              <a:schemeClr val="tx1"/>
            </a:solidFill>
            <a:round/>
            <a:headEnd/>
            <a:tailEnd/>
          </a:ln>
        </p:spPr>
        <p:txBody>
          <a:bodyPr wrap="none" anchor="ctr"/>
          <a:lstStyle/>
          <a:p>
            <a:endParaRPr lang="es-ES" dirty="0">
              <a:latin typeface="Arial" charset="0"/>
            </a:endParaRPr>
          </a:p>
        </p:txBody>
      </p:sp>
      <p:sp>
        <p:nvSpPr>
          <p:cNvPr id="69" name="Oval 69"/>
          <p:cNvSpPr>
            <a:spLocks noChangeArrowheads="1"/>
          </p:cNvSpPr>
          <p:nvPr/>
        </p:nvSpPr>
        <p:spPr bwMode="auto">
          <a:xfrm>
            <a:off x="6372225" y="3330947"/>
            <a:ext cx="215900" cy="215900"/>
          </a:xfrm>
          <a:prstGeom prst="ellipse">
            <a:avLst/>
          </a:prstGeom>
          <a:solidFill>
            <a:schemeClr val="tx1"/>
          </a:solidFill>
          <a:ln w="9525">
            <a:solidFill>
              <a:schemeClr val="tx1"/>
            </a:solidFill>
            <a:round/>
            <a:headEnd/>
            <a:tailEnd/>
          </a:ln>
        </p:spPr>
        <p:txBody>
          <a:bodyPr wrap="none" anchor="ctr"/>
          <a:lstStyle/>
          <a:p>
            <a:endParaRPr lang="es-ES" dirty="0">
              <a:latin typeface="Arial" charset="0"/>
            </a:endParaRPr>
          </a:p>
        </p:txBody>
      </p:sp>
      <p:sp>
        <p:nvSpPr>
          <p:cNvPr id="70" name="Oval 70"/>
          <p:cNvSpPr>
            <a:spLocks noChangeArrowheads="1"/>
          </p:cNvSpPr>
          <p:nvPr/>
        </p:nvSpPr>
        <p:spPr bwMode="auto">
          <a:xfrm>
            <a:off x="6372225" y="3619872"/>
            <a:ext cx="215900" cy="215900"/>
          </a:xfrm>
          <a:prstGeom prst="ellipse">
            <a:avLst/>
          </a:prstGeom>
          <a:solidFill>
            <a:schemeClr val="tx1"/>
          </a:solidFill>
          <a:ln w="9525">
            <a:solidFill>
              <a:schemeClr val="tx1"/>
            </a:solidFill>
            <a:round/>
            <a:headEnd/>
            <a:tailEnd/>
          </a:ln>
        </p:spPr>
        <p:txBody>
          <a:bodyPr wrap="none" anchor="ctr"/>
          <a:lstStyle/>
          <a:p>
            <a:endParaRPr lang="es-ES" dirty="0">
              <a:latin typeface="Arial" charset="0"/>
            </a:endParaRPr>
          </a:p>
        </p:txBody>
      </p:sp>
      <p:sp>
        <p:nvSpPr>
          <p:cNvPr id="71" name="Oval 71"/>
          <p:cNvSpPr>
            <a:spLocks noChangeArrowheads="1"/>
          </p:cNvSpPr>
          <p:nvPr/>
        </p:nvSpPr>
        <p:spPr bwMode="auto">
          <a:xfrm>
            <a:off x="6372225" y="3907209"/>
            <a:ext cx="215900" cy="215900"/>
          </a:xfrm>
          <a:prstGeom prst="ellipse">
            <a:avLst/>
          </a:prstGeom>
          <a:solidFill>
            <a:schemeClr val="tx1"/>
          </a:solidFill>
          <a:ln w="9525">
            <a:solidFill>
              <a:schemeClr val="tx1"/>
            </a:solidFill>
            <a:round/>
            <a:headEnd/>
            <a:tailEnd/>
          </a:ln>
        </p:spPr>
        <p:txBody>
          <a:bodyPr wrap="none" anchor="ctr"/>
          <a:lstStyle/>
          <a:p>
            <a:endParaRPr lang="es-ES" dirty="0">
              <a:latin typeface="Arial" charset="0"/>
            </a:endParaRPr>
          </a:p>
        </p:txBody>
      </p:sp>
      <p:sp>
        <p:nvSpPr>
          <p:cNvPr id="72" name="Oval 72"/>
          <p:cNvSpPr>
            <a:spLocks noChangeArrowheads="1"/>
          </p:cNvSpPr>
          <p:nvPr/>
        </p:nvSpPr>
        <p:spPr bwMode="auto">
          <a:xfrm>
            <a:off x="6372225" y="4194547"/>
            <a:ext cx="215900" cy="215900"/>
          </a:xfrm>
          <a:prstGeom prst="ellipse">
            <a:avLst/>
          </a:prstGeom>
          <a:solidFill>
            <a:schemeClr val="tx1"/>
          </a:solidFill>
          <a:ln w="9525">
            <a:solidFill>
              <a:schemeClr val="tx1"/>
            </a:solidFill>
            <a:round/>
            <a:headEnd/>
            <a:tailEnd/>
          </a:ln>
        </p:spPr>
        <p:txBody>
          <a:bodyPr wrap="none" anchor="ctr"/>
          <a:lstStyle/>
          <a:p>
            <a:endParaRPr lang="es-ES" dirty="0">
              <a:latin typeface="Arial" charset="0"/>
            </a:endParaRPr>
          </a:p>
        </p:txBody>
      </p:sp>
      <p:sp>
        <p:nvSpPr>
          <p:cNvPr id="73" name="Oval 73"/>
          <p:cNvSpPr>
            <a:spLocks noChangeArrowheads="1"/>
          </p:cNvSpPr>
          <p:nvPr/>
        </p:nvSpPr>
        <p:spPr bwMode="auto">
          <a:xfrm>
            <a:off x="7164388" y="2178422"/>
            <a:ext cx="215900" cy="215900"/>
          </a:xfrm>
          <a:prstGeom prst="ellipse">
            <a:avLst/>
          </a:prstGeom>
          <a:solidFill>
            <a:schemeClr val="tx1"/>
          </a:solidFill>
          <a:ln w="9525">
            <a:solidFill>
              <a:schemeClr val="tx1"/>
            </a:solidFill>
            <a:round/>
            <a:headEnd/>
            <a:tailEnd/>
          </a:ln>
        </p:spPr>
        <p:txBody>
          <a:bodyPr wrap="none" anchor="ctr"/>
          <a:lstStyle/>
          <a:p>
            <a:endParaRPr lang="es-ES" dirty="0">
              <a:latin typeface="Arial" charset="0"/>
            </a:endParaRPr>
          </a:p>
        </p:txBody>
      </p:sp>
      <p:sp>
        <p:nvSpPr>
          <p:cNvPr id="74" name="Oval 74"/>
          <p:cNvSpPr>
            <a:spLocks noChangeArrowheads="1"/>
          </p:cNvSpPr>
          <p:nvPr/>
        </p:nvSpPr>
        <p:spPr bwMode="auto">
          <a:xfrm>
            <a:off x="7164388" y="2467347"/>
            <a:ext cx="215900" cy="215900"/>
          </a:xfrm>
          <a:prstGeom prst="ellipse">
            <a:avLst/>
          </a:prstGeom>
          <a:solidFill>
            <a:schemeClr val="tx1"/>
          </a:solidFill>
          <a:ln w="9525">
            <a:solidFill>
              <a:schemeClr val="tx1"/>
            </a:solidFill>
            <a:round/>
            <a:headEnd/>
            <a:tailEnd/>
          </a:ln>
        </p:spPr>
        <p:txBody>
          <a:bodyPr wrap="none" anchor="ctr"/>
          <a:lstStyle/>
          <a:p>
            <a:endParaRPr lang="es-ES" dirty="0">
              <a:latin typeface="Arial" charset="0"/>
            </a:endParaRPr>
          </a:p>
        </p:txBody>
      </p:sp>
      <p:sp>
        <p:nvSpPr>
          <p:cNvPr id="75" name="Oval 75"/>
          <p:cNvSpPr>
            <a:spLocks noChangeArrowheads="1"/>
          </p:cNvSpPr>
          <p:nvPr/>
        </p:nvSpPr>
        <p:spPr bwMode="auto">
          <a:xfrm>
            <a:off x="7164388" y="2754684"/>
            <a:ext cx="215900" cy="215900"/>
          </a:xfrm>
          <a:prstGeom prst="ellipse">
            <a:avLst/>
          </a:prstGeom>
          <a:solidFill>
            <a:schemeClr val="tx1"/>
          </a:solidFill>
          <a:ln w="9525">
            <a:solidFill>
              <a:schemeClr val="tx1"/>
            </a:solidFill>
            <a:round/>
            <a:headEnd/>
            <a:tailEnd/>
          </a:ln>
        </p:spPr>
        <p:txBody>
          <a:bodyPr wrap="none" anchor="ctr"/>
          <a:lstStyle/>
          <a:p>
            <a:endParaRPr lang="es-ES" dirty="0">
              <a:latin typeface="Arial" charset="0"/>
            </a:endParaRPr>
          </a:p>
        </p:txBody>
      </p:sp>
      <p:sp>
        <p:nvSpPr>
          <p:cNvPr id="76" name="Oval 76"/>
          <p:cNvSpPr>
            <a:spLocks noChangeArrowheads="1"/>
          </p:cNvSpPr>
          <p:nvPr/>
        </p:nvSpPr>
        <p:spPr bwMode="auto">
          <a:xfrm>
            <a:off x="7164388" y="3043609"/>
            <a:ext cx="215900" cy="215900"/>
          </a:xfrm>
          <a:prstGeom prst="ellipse">
            <a:avLst/>
          </a:prstGeom>
          <a:solidFill>
            <a:schemeClr val="tx1"/>
          </a:solidFill>
          <a:ln w="9525">
            <a:solidFill>
              <a:schemeClr val="tx1"/>
            </a:solidFill>
            <a:round/>
            <a:headEnd/>
            <a:tailEnd/>
          </a:ln>
        </p:spPr>
        <p:txBody>
          <a:bodyPr wrap="none" anchor="ctr"/>
          <a:lstStyle/>
          <a:p>
            <a:endParaRPr lang="es-ES" dirty="0">
              <a:latin typeface="Arial" charset="0"/>
            </a:endParaRPr>
          </a:p>
        </p:txBody>
      </p:sp>
      <p:sp>
        <p:nvSpPr>
          <p:cNvPr id="77" name="Oval 77"/>
          <p:cNvSpPr>
            <a:spLocks noChangeArrowheads="1"/>
          </p:cNvSpPr>
          <p:nvPr/>
        </p:nvSpPr>
        <p:spPr bwMode="auto">
          <a:xfrm>
            <a:off x="7164388" y="3330947"/>
            <a:ext cx="215900" cy="215900"/>
          </a:xfrm>
          <a:prstGeom prst="ellipse">
            <a:avLst/>
          </a:prstGeom>
          <a:solidFill>
            <a:schemeClr val="tx1"/>
          </a:solidFill>
          <a:ln w="9525">
            <a:solidFill>
              <a:schemeClr val="tx1"/>
            </a:solidFill>
            <a:round/>
            <a:headEnd/>
            <a:tailEnd/>
          </a:ln>
        </p:spPr>
        <p:txBody>
          <a:bodyPr wrap="none" anchor="ctr"/>
          <a:lstStyle/>
          <a:p>
            <a:endParaRPr lang="es-ES" dirty="0">
              <a:latin typeface="Arial" charset="0"/>
            </a:endParaRPr>
          </a:p>
        </p:txBody>
      </p:sp>
      <p:sp>
        <p:nvSpPr>
          <p:cNvPr id="78" name="Oval 78"/>
          <p:cNvSpPr>
            <a:spLocks noChangeArrowheads="1"/>
          </p:cNvSpPr>
          <p:nvPr/>
        </p:nvSpPr>
        <p:spPr bwMode="auto">
          <a:xfrm>
            <a:off x="7164388" y="3619872"/>
            <a:ext cx="215900" cy="215900"/>
          </a:xfrm>
          <a:prstGeom prst="ellipse">
            <a:avLst/>
          </a:prstGeom>
          <a:solidFill>
            <a:schemeClr val="tx1"/>
          </a:solidFill>
          <a:ln w="9525">
            <a:solidFill>
              <a:schemeClr val="tx1"/>
            </a:solidFill>
            <a:round/>
            <a:headEnd/>
            <a:tailEnd/>
          </a:ln>
        </p:spPr>
        <p:txBody>
          <a:bodyPr wrap="none" anchor="ctr"/>
          <a:lstStyle/>
          <a:p>
            <a:endParaRPr lang="es-ES" dirty="0">
              <a:latin typeface="Arial" charset="0"/>
            </a:endParaRPr>
          </a:p>
        </p:txBody>
      </p:sp>
      <p:sp>
        <p:nvSpPr>
          <p:cNvPr id="79" name="Oval 79"/>
          <p:cNvSpPr>
            <a:spLocks noChangeArrowheads="1"/>
          </p:cNvSpPr>
          <p:nvPr/>
        </p:nvSpPr>
        <p:spPr bwMode="auto">
          <a:xfrm>
            <a:off x="7164388" y="3907209"/>
            <a:ext cx="215900" cy="215900"/>
          </a:xfrm>
          <a:prstGeom prst="ellipse">
            <a:avLst/>
          </a:prstGeom>
          <a:solidFill>
            <a:schemeClr val="tx1"/>
          </a:solidFill>
          <a:ln w="9525">
            <a:solidFill>
              <a:schemeClr val="tx1"/>
            </a:solidFill>
            <a:round/>
            <a:headEnd/>
            <a:tailEnd/>
          </a:ln>
        </p:spPr>
        <p:txBody>
          <a:bodyPr wrap="none" anchor="ctr"/>
          <a:lstStyle/>
          <a:p>
            <a:endParaRPr lang="es-ES" dirty="0">
              <a:latin typeface="Arial" charset="0"/>
            </a:endParaRPr>
          </a:p>
        </p:txBody>
      </p:sp>
      <p:sp>
        <p:nvSpPr>
          <p:cNvPr id="80" name="Oval 80"/>
          <p:cNvSpPr>
            <a:spLocks noChangeArrowheads="1"/>
          </p:cNvSpPr>
          <p:nvPr/>
        </p:nvSpPr>
        <p:spPr bwMode="auto">
          <a:xfrm>
            <a:off x="7164388" y="4194547"/>
            <a:ext cx="215900" cy="215900"/>
          </a:xfrm>
          <a:prstGeom prst="ellipse">
            <a:avLst/>
          </a:prstGeom>
          <a:solidFill>
            <a:schemeClr val="tx1"/>
          </a:solidFill>
          <a:ln w="9525">
            <a:solidFill>
              <a:schemeClr val="tx1"/>
            </a:solidFill>
            <a:round/>
            <a:headEnd/>
            <a:tailEnd/>
          </a:ln>
        </p:spPr>
        <p:txBody>
          <a:bodyPr wrap="none" anchor="ctr"/>
          <a:lstStyle/>
          <a:p>
            <a:endParaRPr lang="es-ES" dirty="0">
              <a:latin typeface="Arial" charset="0"/>
            </a:endParaRPr>
          </a:p>
        </p:txBody>
      </p:sp>
      <p:sp>
        <p:nvSpPr>
          <p:cNvPr id="81" name="Oval 81"/>
          <p:cNvSpPr>
            <a:spLocks noChangeArrowheads="1"/>
          </p:cNvSpPr>
          <p:nvPr/>
        </p:nvSpPr>
        <p:spPr bwMode="auto">
          <a:xfrm>
            <a:off x="2771775" y="2467347"/>
            <a:ext cx="288925" cy="288925"/>
          </a:xfrm>
          <a:prstGeom prst="ellipse">
            <a:avLst/>
          </a:prstGeom>
          <a:solidFill>
            <a:srgbClr val="FFFF00"/>
          </a:solidFill>
          <a:ln w="9525">
            <a:solidFill>
              <a:schemeClr val="tx1"/>
            </a:solidFill>
            <a:round/>
            <a:headEnd/>
            <a:tailEnd/>
          </a:ln>
        </p:spPr>
        <p:txBody>
          <a:bodyPr wrap="none" anchor="ctr"/>
          <a:lstStyle/>
          <a:p>
            <a:endParaRPr lang="es-ES" dirty="0">
              <a:latin typeface="Arial" charset="0"/>
            </a:endParaRPr>
          </a:p>
        </p:txBody>
      </p:sp>
      <p:sp>
        <p:nvSpPr>
          <p:cNvPr id="82" name="Oval 82"/>
          <p:cNvSpPr>
            <a:spLocks noChangeArrowheads="1"/>
          </p:cNvSpPr>
          <p:nvPr/>
        </p:nvSpPr>
        <p:spPr bwMode="auto">
          <a:xfrm>
            <a:off x="7524750" y="5707409"/>
            <a:ext cx="215900" cy="215900"/>
          </a:xfrm>
          <a:prstGeom prst="ellipse">
            <a:avLst/>
          </a:prstGeom>
          <a:solidFill>
            <a:srgbClr val="33CCFF"/>
          </a:solidFill>
          <a:ln w="9525">
            <a:solidFill>
              <a:schemeClr val="tx1"/>
            </a:solidFill>
            <a:round/>
            <a:headEnd/>
            <a:tailEnd/>
          </a:ln>
        </p:spPr>
        <p:txBody>
          <a:bodyPr wrap="none" anchor="ctr"/>
          <a:lstStyle/>
          <a:p>
            <a:endParaRPr lang="es-ES" dirty="0">
              <a:latin typeface="Arial" charset="0"/>
            </a:endParaRPr>
          </a:p>
        </p:txBody>
      </p:sp>
      <p:sp>
        <p:nvSpPr>
          <p:cNvPr id="83" name="Oval 83"/>
          <p:cNvSpPr>
            <a:spLocks noChangeArrowheads="1"/>
          </p:cNvSpPr>
          <p:nvPr/>
        </p:nvSpPr>
        <p:spPr bwMode="auto">
          <a:xfrm>
            <a:off x="7235825" y="5635401"/>
            <a:ext cx="288925" cy="288925"/>
          </a:xfrm>
          <a:prstGeom prst="ellipse">
            <a:avLst/>
          </a:prstGeom>
          <a:solidFill>
            <a:srgbClr val="FFFF00"/>
          </a:solidFill>
          <a:ln w="9525">
            <a:solidFill>
              <a:schemeClr val="tx1"/>
            </a:solidFill>
            <a:round/>
            <a:headEnd/>
            <a:tailEnd/>
          </a:ln>
        </p:spPr>
        <p:txBody>
          <a:bodyPr wrap="none" anchor="ctr"/>
          <a:lstStyle/>
          <a:p>
            <a:endParaRPr lang="es-ES" dirty="0">
              <a:latin typeface="Arial" charset="0"/>
            </a:endParaRPr>
          </a:p>
        </p:txBody>
      </p:sp>
      <p:sp>
        <p:nvSpPr>
          <p:cNvPr id="84" name="Oval 84"/>
          <p:cNvSpPr>
            <a:spLocks noChangeArrowheads="1"/>
          </p:cNvSpPr>
          <p:nvPr/>
        </p:nvSpPr>
        <p:spPr bwMode="auto">
          <a:xfrm>
            <a:off x="7740650" y="5707409"/>
            <a:ext cx="288925" cy="288925"/>
          </a:xfrm>
          <a:prstGeom prst="ellipse">
            <a:avLst/>
          </a:prstGeom>
          <a:solidFill>
            <a:srgbClr val="FFFF00"/>
          </a:solidFill>
          <a:ln w="9525">
            <a:solidFill>
              <a:schemeClr val="tx1"/>
            </a:solidFill>
            <a:round/>
            <a:headEnd/>
            <a:tailEnd/>
          </a:ln>
        </p:spPr>
        <p:txBody>
          <a:bodyPr wrap="none" anchor="ctr"/>
          <a:lstStyle/>
          <a:p>
            <a:endParaRPr lang="es-ES" dirty="0">
              <a:latin typeface="Arial" charset="0"/>
            </a:endParaRPr>
          </a:p>
        </p:txBody>
      </p:sp>
      <p:sp>
        <p:nvSpPr>
          <p:cNvPr id="85" name="Oval 85"/>
          <p:cNvSpPr>
            <a:spLocks noChangeArrowheads="1"/>
          </p:cNvSpPr>
          <p:nvPr/>
        </p:nvSpPr>
        <p:spPr bwMode="auto">
          <a:xfrm>
            <a:off x="3779838" y="3403972"/>
            <a:ext cx="215900" cy="215900"/>
          </a:xfrm>
          <a:prstGeom prst="ellipse">
            <a:avLst/>
          </a:prstGeom>
          <a:solidFill>
            <a:srgbClr val="33CCFF"/>
          </a:solidFill>
          <a:ln w="9525">
            <a:solidFill>
              <a:schemeClr val="tx1"/>
            </a:solidFill>
            <a:round/>
            <a:headEnd/>
            <a:tailEnd/>
          </a:ln>
        </p:spPr>
        <p:txBody>
          <a:bodyPr wrap="none" anchor="ctr"/>
          <a:lstStyle/>
          <a:p>
            <a:endParaRPr lang="es-ES" dirty="0">
              <a:latin typeface="Arial" charset="0"/>
            </a:endParaRPr>
          </a:p>
        </p:txBody>
      </p:sp>
      <p:sp>
        <p:nvSpPr>
          <p:cNvPr id="86" name="Oval 86"/>
          <p:cNvSpPr>
            <a:spLocks noChangeArrowheads="1"/>
          </p:cNvSpPr>
          <p:nvPr/>
        </p:nvSpPr>
        <p:spPr bwMode="auto">
          <a:xfrm>
            <a:off x="7812088" y="3475409"/>
            <a:ext cx="215900" cy="215900"/>
          </a:xfrm>
          <a:prstGeom prst="ellipse">
            <a:avLst/>
          </a:prstGeom>
          <a:solidFill>
            <a:schemeClr val="tx1"/>
          </a:solidFill>
          <a:ln w="9525">
            <a:solidFill>
              <a:schemeClr val="tx1"/>
            </a:solidFill>
            <a:round/>
            <a:headEnd/>
            <a:tailEnd/>
          </a:ln>
        </p:spPr>
        <p:txBody>
          <a:bodyPr wrap="none" anchor="ctr"/>
          <a:lstStyle/>
          <a:p>
            <a:endParaRPr lang="es-ES" dirty="0">
              <a:latin typeface="Arial" charset="0"/>
            </a:endParaRPr>
          </a:p>
        </p:txBody>
      </p:sp>
      <p:sp>
        <p:nvSpPr>
          <p:cNvPr id="87" name="Oval 87"/>
          <p:cNvSpPr>
            <a:spLocks noChangeArrowheads="1"/>
          </p:cNvSpPr>
          <p:nvPr/>
        </p:nvSpPr>
        <p:spPr bwMode="auto">
          <a:xfrm>
            <a:off x="6948488" y="6211465"/>
            <a:ext cx="358775" cy="288925"/>
          </a:xfrm>
          <a:prstGeom prst="ellipse">
            <a:avLst/>
          </a:prstGeom>
          <a:solidFill>
            <a:srgbClr val="00FF00"/>
          </a:solidFill>
          <a:ln w="9525">
            <a:solidFill>
              <a:schemeClr val="tx1"/>
            </a:solidFill>
            <a:round/>
            <a:headEnd/>
            <a:tailEnd/>
          </a:ln>
        </p:spPr>
        <p:txBody>
          <a:bodyPr wrap="none" anchor="ctr"/>
          <a:lstStyle/>
          <a:p>
            <a:endParaRPr lang="es-ES" dirty="0">
              <a:latin typeface="Arial" charset="0"/>
            </a:endParaRPr>
          </a:p>
        </p:txBody>
      </p:sp>
      <p:sp>
        <p:nvSpPr>
          <p:cNvPr id="88" name="Oval 88"/>
          <p:cNvSpPr>
            <a:spLocks noChangeArrowheads="1"/>
          </p:cNvSpPr>
          <p:nvPr/>
        </p:nvSpPr>
        <p:spPr bwMode="auto">
          <a:xfrm>
            <a:off x="7740650" y="3905622"/>
            <a:ext cx="358775" cy="288925"/>
          </a:xfrm>
          <a:prstGeom prst="ellipse">
            <a:avLst/>
          </a:prstGeom>
          <a:solidFill>
            <a:srgbClr val="00FF00"/>
          </a:solidFill>
          <a:ln w="9525">
            <a:solidFill>
              <a:schemeClr val="tx1"/>
            </a:solidFill>
            <a:round/>
            <a:headEnd/>
            <a:tailEnd/>
          </a:ln>
        </p:spPr>
        <p:txBody>
          <a:bodyPr wrap="none" anchor="ctr"/>
          <a:lstStyle/>
          <a:p>
            <a:endParaRPr lang="es-ES" dirty="0">
              <a:latin typeface="Arial" charset="0"/>
            </a:endParaRPr>
          </a:p>
        </p:txBody>
      </p:sp>
      <p:sp>
        <p:nvSpPr>
          <p:cNvPr id="89" name="Oval 89"/>
          <p:cNvSpPr>
            <a:spLocks noChangeArrowheads="1"/>
          </p:cNvSpPr>
          <p:nvPr/>
        </p:nvSpPr>
        <p:spPr bwMode="auto">
          <a:xfrm>
            <a:off x="7308850" y="6283473"/>
            <a:ext cx="215900" cy="215900"/>
          </a:xfrm>
          <a:prstGeom prst="ellipse">
            <a:avLst/>
          </a:prstGeom>
          <a:solidFill>
            <a:schemeClr val="tx1"/>
          </a:solidFill>
          <a:ln w="9525">
            <a:solidFill>
              <a:schemeClr val="tx1"/>
            </a:solidFill>
            <a:round/>
            <a:headEnd/>
            <a:tailEnd/>
          </a:ln>
        </p:spPr>
        <p:txBody>
          <a:bodyPr wrap="none" anchor="ctr"/>
          <a:lstStyle/>
          <a:p>
            <a:endParaRPr lang="es-ES" dirty="0">
              <a:latin typeface="Arial" charset="0"/>
            </a:endParaRPr>
          </a:p>
        </p:txBody>
      </p:sp>
      <p:sp>
        <p:nvSpPr>
          <p:cNvPr id="90" name="Text Box 91"/>
          <p:cNvSpPr txBox="1">
            <a:spLocks noChangeArrowheads="1"/>
          </p:cNvSpPr>
          <p:nvPr/>
        </p:nvSpPr>
        <p:spPr bwMode="auto">
          <a:xfrm>
            <a:off x="4071938" y="3335709"/>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s-ES" dirty="0"/>
              <a:t>Cl</a:t>
            </a:r>
          </a:p>
        </p:txBody>
      </p:sp>
      <p:sp>
        <p:nvSpPr>
          <p:cNvPr id="91" name="Text Box 92"/>
          <p:cNvSpPr txBox="1">
            <a:spLocks noChangeArrowheads="1"/>
          </p:cNvSpPr>
          <p:nvPr/>
        </p:nvSpPr>
        <p:spPr bwMode="auto">
          <a:xfrm>
            <a:off x="4114800" y="3802434"/>
            <a:ext cx="360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s-ES" dirty="0"/>
              <a:t>S</a:t>
            </a:r>
          </a:p>
        </p:txBody>
      </p:sp>
      <p:sp>
        <p:nvSpPr>
          <p:cNvPr id="92" name="Text Box 93"/>
          <p:cNvSpPr txBox="1">
            <a:spLocks noChangeArrowheads="1"/>
          </p:cNvSpPr>
          <p:nvPr/>
        </p:nvSpPr>
        <p:spPr bwMode="auto">
          <a:xfrm>
            <a:off x="8266113" y="3369047"/>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s-ES" dirty="0"/>
              <a:t>Zn</a:t>
            </a:r>
          </a:p>
        </p:txBody>
      </p:sp>
      <p:sp>
        <p:nvSpPr>
          <p:cNvPr id="93" name="Text Box 94"/>
          <p:cNvSpPr txBox="1">
            <a:spLocks noChangeArrowheads="1"/>
          </p:cNvSpPr>
          <p:nvPr/>
        </p:nvSpPr>
        <p:spPr bwMode="auto">
          <a:xfrm>
            <a:off x="8316913" y="3907209"/>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s-ES" dirty="0"/>
              <a:t>O</a:t>
            </a:r>
          </a:p>
        </p:txBody>
      </p:sp>
    </p:spTree>
    <p:extLst>
      <p:ext uri="{BB962C8B-B14F-4D97-AF65-F5344CB8AC3E}">
        <p14:creationId xmlns:p14="http://schemas.microsoft.com/office/powerpoint/2010/main" val="3938107689"/>
      </p:ext>
    </p:extLst>
  </p:cSld>
  <p:clrMapOvr>
    <a:masterClrMapping/>
  </p:clrMapOvr>
  <p:transition>
    <p:wipe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970979" y="692150"/>
            <a:ext cx="7848600" cy="1463675"/>
          </a:xfrm>
          <a:prstGeom prst="rect">
            <a:avLst/>
          </a:prstGeom>
          <a:solidFill>
            <a:srgbClr val="DEE0EE"/>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DEE0EE"/>
            </a:extrusionClr>
          </a:sp3d>
        </p:spPr>
        <p:txBody>
          <a:bodyPr>
            <a:spAutoFit/>
            <a:flatTx/>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ES" sz="2000" dirty="0">
                <a:solidFill>
                  <a:srgbClr val="FF0000"/>
                </a:solidFill>
                <a:latin typeface="Berlin Sans FB" pitchFamily="34" charset="0"/>
              </a:rPr>
              <a:t>Mezclas: </a:t>
            </a:r>
            <a:r>
              <a:rPr lang="es-ES" sz="2000" dirty="0">
                <a:latin typeface="Berlin Sans FB" pitchFamily="34" charset="0"/>
              </a:rPr>
              <a:t>son combinaciones de dos o más sustancias en las que cada una conserva su propia identidad química y sus propiedades. </a:t>
            </a:r>
          </a:p>
          <a:p>
            <a:pPr algn="ctr" eaLnBrk="1" hangingPunct="1">
              <a:spcBef>
                <a:spcPct val="50000"/>
              </a:spcBef>
            </a:pPr>
            <a:r>
              <a:rPr lang="es-ES" sz="2000" dirty="0">
                <a:latin typeface="Berlin Sans FB" pitchFamily="34" charset="0"/>
              </a:rPr>
              <a:t>La composición de la mezcla puede variar. Ejemplo Taza de café con azúcar</a:t>
            </a:r>
            <a:endParaRPr lang="es-ES" sz="2000" dirty="0">
              <a:solidFill>
                <a:srgbClr val="FF0000"/>
              </a:solidFill>
              <a:latin typeface="Berlin Sans FB" pitchFamily="34" charset="0"/>
            </a:endParaRPr>
          </a:p>
        </p:txBody>
      </p:sp>
      <p:sp>
        <p:nvSpPr>
          <p:cNvPr id="3" name="Rectangle 5"/>
          <p:cNvSpPr>
            <a:spLocks noChangeArrowheads="1"/>
          </p:cNvSpPr>
          <p:nvPr/>
        </p:nvSpPr>
        <p:spPr bwMode="auto">
          <a:xfrm>
            <a:off x="683641" y="2492375"/>
            <a:ext cx="8424863"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sz="2400" b="1" i="1" dirty="0">
                <a:solidFill>
                  <a:schemeClr val="hlink"/>
                </a:solidFill>
              </a:rPr>
              <a:t>Mezclas homogéneas</a:t>
            </a:r>
            <a:r>
              <a:rPr lang="es-ES" sz="2400" b="1" i="1" dirty="0"/>
              <a:t>:</a:t>
            </a:r>
            <a:r>
              <a:rPr lang="es-ES" sz="2400" dirty="0"/>
              <a:t> conservan su composición en todas sus partes y se forman por dos o más sustancias puras. Uniformes en todos sus puntos.</a:t>
            </a:r>
          </a:p>
          <a:p>
            <a:endParaRPr lang="es-ES" sz="2400" dirty="0"/>
          </a:p>
          <a:p>
            <a:r>
              <a:rPr lang="es-ES" sz="2400" dirty="0"/>
              <a:t>     Ejemplo: aire, solución de azúcar en agua, agua carbonatada y vinagre.</a:t>
            </a:r>
          </a:p>
          <a:p>
            <a:endParaRPr lang="es-ES" sz="2400" i="1" dirty="0"/>
          </a:p>
          <a:p>
            <a:r>
              <a:rPr lang="es-ES" sz="2400" b="1" i="1" dirty="0">
                <a:solidFill>
                  <a:schemeClr val="hlink"/>
                </a:solidFill>
              </a:rPr>
              <a:t>Mezclas Heterogéneas:</a:t>
            </a:r>
            <a:r>
              <a:rPr lang="es-ES" sz="2400" i="1" dirty="0">
                <a:solidFill>
                  <a:schemeClr val="hlink"/>
                </a:solidFill>
              </a:rPr>
              <a:t> </a:t>
            </a:r>
            <a:r>
              <a:rPr lang="es-ES" dirty="0"/>
              <a:t>.</a:t>
            </a:r>
            <a:r>
              <a:rPr lang="es-ES" sz="2400" dirty="0"/>
              <a:t>no tienen las misma composición, propiedades y aspecto en todos sus puntos.</a:t>
            </a:r>
          </a:p>
          <a:p>
            <a:r>
              <a:rPr lang="es-ES" dirty="0"/>
              <a:t> </a:t>
            </a:r>
          </a:p>
          <a:p>
            <a:r>
              <a:rPr lang="es-ES" sz="2400" dirty="0"/>
              <a:t>Ejemplo: una mezcla de azufre y hierro</a:t>
            </a:r>
          </a:p>
        </p:txBody>
      </p:sp>
    </p:spTree>
    <p:extLst>
      <p:ext uri="{BB962C8B-B14F-4D97-AF65-F5344CB8AC3E}">
        <p14:creationId xmlns:p14="http://schemas.microsoft.com/office/powerpoint/2010/main" val="117842996"/>
      </p:ext>
    </p:extLst>
  </p:cSld>
  <p:clrMapOvr>
    <a:masterClrMapping/>
  </p:clrMapOvr>
  <p:transition>
    <p:wipe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concurso.cnice.mec.es/cnice2005/93_iniciacion_interactiva_materia/curso/materiales/clasif/img/mezclas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3356" y="476672"/>
            <a:ext cx="4765068" cy="250011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3.bp.blogspot.com/-J1_fwnwHdPs/UXcLwpzjrtI/AAAAAAAAABU/dTbz0kdtDZI/s1600/disolucione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3187073"/>
            <a:ext cx="4200401" cy="2906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010063"/>
      </p:ext>
    </p:extLst>
  </p:cSld>
  <p:clrMapOvr>
    <a:masterClrMapping/>
  </p:clrMapOvr>
  <p:transition>
    <p:wipe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atic.icarito.cl/200912/616871_28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7" y="1068057"/>
            <a:ext cx="2664296" cy="27209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2.bp.blogspot.com/-GLr36tkj14Q/TkrwkC_RMZI/AAAAAAAAAAo/Fv-mxrh9w0o/s400/20061222150037-cafe-irlande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237" y="850567"/>
            <a:ext cx="2450579" cy="308248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concurso.cnice.mec.es/cnice2005/93_iniciacion_interactiva_materia/curso/materiales/clasif/img/mezclas2.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4668" y="4140671"/>
            <a:ext cx="4771628" cy="2574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03470"/>
      </p:ext>
    </p:extLst>
  </p:cSld>
  <p:clrMapOvr>
    <a:masterClrMapping/>
  </p:clrMapOvr>
  <p:transition>
    <p:wipe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33300" y="870351"/>
            <a:ext cx="8568952" cy="5078313"/>
          </a:xfrm>
          <a:prstGeom prst="rect">
            <a:avLst/>
          </a:prstGeom>
        </p:spPr>
        <p:txBody>
          <a:bodyPr wrap="square">
            <a:spAutoFit/>
          </a:bodyPr>
          <a:lstStyle/>
          <a:p>
            <a:r>
              <a:rPr lang="es-PE" dirty="0" smtClean="0">
                <a:solidFill>
                  <a:srgbClr val="0070C0"/>
                </a:solidFill>
                <a:latin typeface="Arial Black" pitchFamily="34" charset="0"/>
              </a:rPr>
              <a:t>                       PROPIEDADES </a:t>
            </a:r>
            <a:r>
              <a:rPr lang="es-PE" dirty="0">
                <a:solidFill>
                  <a:srgbClr val="0070C0"/>
                </a:solidFill>
                <a:latin typeface="Arial Black" pitchFamily="34" charset="0"/>
              </a:rPr>
              <a:t>DE LA MATERIA</a:t>
            </a:r>
            <a:r>
              <a:rPr lang="es-PE" dirty="0"/>
              <a:t>:</a:t>
            </a:r>
          </a:p>
          <a:p>
            <a:r>
              <a:rPr lang="es-PE" dirty="0"/>
              <a:t>Una propiedad de la materia es una cualidad de la misma que puede ser apreciada por los sentidos.</a:t>
            </a:r>
          </a:p>
          <a:p>
            <a:endParaRPr lang="es-PE" dirty="0"/>
          </a:p>
          <a:p>
            <a:r>
              <a:rPr lang="es-PE" dirty="0"/>
              <a:t>Las propiedades de la materia se clasifican en dos grupos: propiedades extensivas y propiedades intensivas</a:t>
            </a:r>
            <a:r>
              <a:rPr lang="es-PE" dirty="0" smtClean="0"/>
              <a:t>.</a:t>
            </a:r>
          </a:p>
          <a:p>
            <a:r>
              <a:rPr lang="es-PE" dirty="0" smtClean="0"/>
              <a:t>También pueden ser clasificadas en Propiedades Químicas y Físicas</a:t>
            </a:r>
            <a:endParaRPr lang="es-PE" dirty="0"/>
          </a:p>
          <a:p>
            <a:endParaRPr lang="es-PE" dirty="0"/>
          </a:p>
          <a:p>
            <a:r>
              <a:rPr lang="es-PE" dirty="0"/>
              <a:t>PROPIEDADES EXTENSIVAS O GENERALES.-  Son aquellas que varían con la cantidad de materia considerada, por ejemplo la superficie, el volumen, la dilatación, la impenetrabilidad, etc.</a:t>
            </a:r>
          </a:p>
          <a:p>
            <a:endParaRPr lang="es-PE" dirty="0"/>
          </a:p>
          <a:p>
            <a:r>
              <a:rPr lang="es-PE" dirty="0"/>
              <a:t>Por ejemplo una bolita de vidrio pesa 5 gramos, una bolita más grande del mismo vidrio pesará más de 5 gramos.</a:t>
            </a:r>
          </a:p>
          <a:p>
            <a:endParaRPr lang="es-PE" dirty="0"/>
          </a:p>
          <a:p>
            <a:r>
              <a:rPr lang="es-PE" dirty="0"/>
              <a:t>PROPIEDADES INTENSIVAS O ESPECÍFICAS.-  Son aquellas que no varían con la cantidad de materia considerada, por ejemplo el punto de fusión, el punto de ebullición, el coeficiente de solubilidad, el índice de refracción, la dureza, la elasticidad, etc.</a:t>
            </a:r>
          </a:p>
        </p:txBody>
      </p:sp>
    </p:spTree>
    <p:extLst>
      <p:ext uri="{BB962C8B-B14F-4D97-AF65-F5344CB8AC3E}">
        <p14:creationId xmlns:p14="http://schemas.microsoft.com/office/powerpoint/2010/main" val="3304369587"/>
      </p:ext>
    </p:extLst>
  </p:cSld>
  <p:clrMapOvr>
    <a:masterClrMapping/>
  </p:clrMapOvr>
  <p:transition>
    <p:wipe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58775" y="1484313"/>
            <a:ext cx="8534400" cy="18875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s-VE" sz="2600" b="1" dirty="0">
                <a:latin typeface="Arial" charset="0"/>
              </a:rPr>
              <a:t>Propiedades Físicas:   </a:t>
            </a:r>
            <a:r>
              <a:rPr lang="es-VE" sz="2600" dirty="0">
                <a:latin typeface="Arial" charset="0"/>
              </a:rPr>
              <a:t>Aquellas que pueden ser observadas o medidas sin que ocurra cambio en la composición química de la sustancia.</a:t>
            </a:r>
          </a:p>
          <a:p>
            <a:pPr eaLnBrk="1" hangingPunct="1">
              <a:spcBef>
                <a:spcPct val="50000"/>
              </a:spcBef>
            </a:pPr>
            <a:r>
              <a:rPr lang="es-VE" sz="2600" b="1" dirty="0">
                <a:latin typeface="Arial" charset="0"/>
                <a:hlinkClick r:id="" action="ppaction://noaction"/>
              </a:rPr>
              <a:t>Cambio Físico</a:t>
            </a:r>
            <a:r>
              <a:rPr lang="es-VE" sz="2600" dirty="0">
                <a:latin typeface="Arial" charset="0"/>
                <a:hlinkClick r:id="" action="ppaction://noaction"/>
              </a:rPr>
              <a:t>: </a:t>
            </a:r>
            <a:r>
              <a:rPr lang="es-VE" sz="2600" dirty="0">
                <a:latin typeface="Arial" charset="0"/>
              </a:rPr>
              <a:t>Altera alguna propiedad física</a:t>
            </a:r>
            <a:r>
              <a:rPr lang="es-VE" sz="2400" dirty="0">
                <a:latin typeface="Arial" charset="0"/>
              </a:rPr>
              <a:t>.</a:t>
            </a:r>
            <a:endParaRPr lang="es-ES" sz="2400" dirty="0">
              <a:latin typeface="Arial" charset="0"/>
            </a:endParaRPr>
          </a:p>
        </p:txBody>
      </p:sp>
      <p:sp>
        <p:nvSpPr>
          <p:cNvPr id="3" name="Text Box 3"/>
          <p:cNvSpPr txBox="1">
            <a:spLocks noChangeArrowheads="1"/>
          </p:cNvSpPr>
          <p:nvPr/>
        </p:nvSpPr>
        <p:spPr bwMode="auto">
          <a:xfrm>
            <a:off x="381000" y="3716338"/>
            <a:ext cx="8763000" cy="26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s-VE" sz="2600" b="1" dirty="0">
                <a:latin typeface="Arial" charset="0"/>
              </a:rPr>
              <a:t>Propiedades Químicas: </a:t>
            </a:r>
            <a:r>
              <a:rPr lang="es-VE" sz="2600" dirty="0">
                <a:latin typeface="Arial" charset="0"/>
              </a:rPr>
              <a:t>Aquellas que pueden ser observadas o medidas dependiendo de la habilidad de las sustancias para reaccionar y formar una nueva sustancia que tiene propiedades diferentes. </a:t>
            </a:r>
          </a:p>
          <a:p>
            <a:pPr eaLnBrk="1" hangingPunct="1">
              <a:spcBef>
                <a:spcPct val="50000"/>
              </a:spcBef>
            </a:pPr>
            <a:r>
              <a:rPr lang="es-VE" sz="2600" b="1" u="sng" dirty="0">
                <a:solidFill>
                  <a:schemeClr val="accent2"/>
                </a:solidFill>
                <a:latin typeface="Arial" charset="0"/>
              </a:rPr>
              <a:t>Cambio Químico</a:t>
            </a:r>
            <a:r>
              <a:rPr lang="es-VE" sz="2600" dirty="0">
                <a:latin typeface="Arial" charset="0"/>
              </a:rPr>
              <a:t>: Altera la composición química de la sustancia.</a:t>
            </a:r>
            <a:endParaRPr lang="es-ES" sz="2600" dirty="0">
              <a:latin typeface="Arial" charset="0"/>
            </a:endParaRPr>
          </a:p>
        </p:txBody>
      </p:sp>
      <p:sp>
        <p:nvSpPr>
          <p:cNvPr id="4" name="Rectangle 4"/>
          <p:cNvSpPr txBox="1">
            <a:spLocks noChangeArrowheads="1"/>
          </p:cNvSpPr>
          <p:nvPr/>
        </p:nvSpPr>
        <p:spPr>
          <a:xfrm>
            <a:off x="0" y="88885"/>
            <a:ext cx="8424863" cy="1268413"/>
          </a:xfrm>
          <a:prstGeom prst="rect">
            <a:avLst/>
          </a:prstGeom>
        </p:spPr>
        <p:txBody>
          <a:bodyPr vert="horz" lIns="91440" tIns="45720" rIns="91440" bIns="45720" rtlCol="0" anchor="b"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s-VE" sz="4000" dirty="0" smtClean="0"/>
              <a:t>PROPIEDADES DE LA MATERIA</a:t>
            </a:r>
            <a:endParaRPr lang="es-ES" sz="4000" dirty="0" smtClean="0"/>
          </a:p>
        </p:txBody>
      </p:sp>
      <p:sp>
        <p:nvSpPr>
          <p:cNvPr id="5" name="Line 5"/>
          <p:cNvSpPr>
            <a:spLocks noChangeShapeType="1"/>
          </p:cNvSpPr>
          <p:nvPr/>
        </p:nvSpPr>
        <p:spPr bwMode="auto">
          <a:xfrm>
            <a:off x="611188" y="1268413"/>
            <a:ext cx="8137525" cy="0"/>
          </a:xfrm>
          <a:prstGeom prst="line">
            <a:avLst/>
          </a:prstGeom>
          <a:noFill/>
          <a:ln w="9525">
            <a:solidFill>
              <a:srgbClr val="4D4D4D"/>
            </a:solidFill>
            <a:round/>
            <a:headEnd/>
            <a:tailEnd/>
          </a:ln>
          <a:extLst>
            <a:ext uri="{909E8E84-426E-40DD-AFC4-6F175D3DCCD1}">
              <a14:hiddenFill xmlns:a14="http://schemas.microsoft.com/office/drawing/2010/main">
                <a:noFill/>
              </a14:hiddenFill>
            </a:ext>
          </a:extLst>
        </p:spPr>
        <p:txBody>
          <a:bodyPr/>
          <a:lstStyle/>
          <a:p>
            <a:endParaRPr lang="es-PE" dirty="0"/>
          </a:p>
        </p:txBody>
      </p:sp>
    </p:spTree>
    <p:extLst>
      <p:ext uri="{BB962C8B-B14F-4D97-AF65-F5344CB8AC3E}">
        <p14:creationId xmlns:p14="http://schemas.microsoft.com/office/powerpoint/2010/main" val="2758384507"/>
      </p:ext>
    </p:extLst>
  </p:cSld>
  <p:clrMapOvr>
    <a:masterClrMapping/>
  </p:clrMapOvr>
  <p:transition>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86000" y="548680"/>
            <a:ext cx="6462464" cy="5909310"/>
          </a:xfrm>
          <a:prstGeom prst="rect">
            <a:avLst/>
          </a:prstGeom>
        </p:spPr>
        <p:txBody>
          <a:bodyPr wrap="square">
            <a:spAutoFit/>
          </a:bodyPr>
          <a:lstStyle/>
          <a:p>
            <a:r>
              <a:rPr lang="es-PE" dirty="0"/>
              <a:t>Ciencia es la palabra latina equivalente a “conocimiento”; no es más que un </a:t>
            </a:r>
            <a:r>
              <a:rPr lang="es-PE" dirty="0" smtClean="0"/>
              <a:t>modo específico </a:t>
            </a:r>
            <a:r>
              <a:rPr lang="es-PE" dirty="0"/>
              <a:t>de ampliar, organizar y renovar la experiencia humana</a:t>
            </a:r>
            <a:r>
              <a:rPr lang="es-PE" dirty="0" smtClean="0"/>
              <a:t>.</a:t>
            </a:r>
          </a:p>
          <a:p>
            <a:r>
              <a:rPr lang="es-PE" dirty="0" smtClean="0"/>
              <a:t>Entre las muchas definiciones de </a:t>
            </a:r>
            <a:r>
              <a:rPr lang="es-PE" b="1" dirty="0" smtClean="0"/>
              <a:t>ciencia</a:t>
            </a:r>
            <a:r>
              <a:rPr lang="es-PE" dirty="0" smtClean="0"/>
              <a:t> tenemos la siguiente</a:t>
            </a:r>
            <a:r>
              <a:rPr lang="es-PE" dirty="0"/>
              <a:t>:</a:t>
            </a:r>
            <a:endParaRPr lang="es-PE" dirty="0" smtClean="0"/>
          </a:p>
          <a:p>
            <a:endParaRPr lang="es-PE" dirty="0" smtClean="0"/>
          </a:p>
          <a:p>
            <a:r>
              <a:rPr lang="es-PE" i="1" dirty="0"/>
              <a:t>Actividad humana creativa cuyo objetivo es la comprensión de la naturaleza </a:t>
            </a:r>
            <a:r>
              <a:rPr lang="es-PE" i="1" dirty="0" smtClean="0"/>
              <a:t>y cuyo </a:t>
            </a:r>
            <a:r>
              <a:rPr lang="es-PE" i="1" dirty="0"/>
              <a:t>producto es el conocimiento, obtenido por medio de un método </a:t>
            </a:r>
            <a:r>
              <a:rPr lang="es-PE" i="1" dirty="0" smtClean="0"/>
              <a:t>científico organizado  </a:t>
            </a:r>
            <a:r>
              <a:rPr lang="es-PE" i="1" dirty="0"/>
              <a:t>y que aspira a alcanzar el mayor consenso posible</a:t>
            </a:r>
            <a:r>
              <a:rPr lang="es-PE" i="1" dirty="0" smtClean="0"/>
              <a:t>.</a:t>
            </a:r>
          </a:p>
          <a:p>
            <a:r>
              <a:rPr lang="es-PE" i="1" dirty="0" smtClean="0"/>
              <a:t> </a:t>
            </a:r>
            <a:r>
              <a:rPr lang="es-PE" b="1" u="sng" dirty="0" smtClean="0"/>
              <a:t>La </a:t>
            </a:r>
            <a:r>
              <a:rPr lang="es-PE" b="1" u="sng" dirty="0"/>
              <a:t>ciencia</a:t>
            </a:r>
            <a:r>
              <a:rPr lang="es-PE" dirty="0" smtClean="0"/>
              <a:t>, </a:t>
            </a:r>
            <a:r>
              <a:rPr lang="es-PE" dirty="0"/>
              <a:t>es un recopilación de técnicas y métodos que nos permiten organizar de forma objetiva y accesible un conjunto de información, que puede ser adquirida a través de la experiencia o de la deducción</a:t>
            </a:r>
            <a:r>
              <a:rPr lang="es-PE" dirty="0" smtClean="0"/>
              <a:t>.</a:t>
            </a:r>
          </a:p>
          <a:p>
            <a:r>
              <a:rPr lang="es-PE" dirty="0"/>
              <a:t>Cuando se aplican estos métodos o técnicas, se puede generar nuevos </a:t>
            </a:r>
            <a:r>
              <a:rPr lang="es-PE" b="1" dirty="0"/>
              <a:t>conocimientos científicos</a:t>
            </a:r>
            <a:r>
              <a:rPr lang="es-PE" dirty="0"/>
              <a:t>. Si estos conocimientos son certeros y no necesitan ser estructurados, pueden llegar a convertirse en </a:t>
            </a:r>
            <a:r>
              <a:rPr lang="es-PE" b="1" dirty="0"/>
              <a:t>leyes universales</a:t>
            </a:r>
            <a:r>
              <a:rPr lang="es-PE" dirty="0"/>
              <a:t>, como ha sucedido con muchas que conocemos hoy en día.</a:t>
            </a:r>
          </a:p>
          <a:p>
            <a:endParaRPr lang="es-PE" i="1" dirty="0" smtClean="0"/>
          </a:p>
          <a:p>
            <a:endParaRPr lang="es-PE" dirty="0"/>
          </a:p>
          <a:p>
            <a:r>
              <a:rPr lang="es-PE" dirty="0"/>
              <a:t> </a:t>
            </a:r>
          </a:p>
        </p:txBody>
      </p:sp>
      <p:pic>
        <p:nvPicPr>
          <p:cNvPr id="1028" name="Picture 4" descr="http://tecnovirtualpr.com/portal/images/stories/ciencia.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637108"/>
            <a:ext cx="2079923" cy="20799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ages02.olx.com.pe/ui/10/28/86/1369541014_513262286_1-Fotos-de--Profesor-matematicas-fisica-quimica-estadistica-algebra-Logica-cel-996245160-OK.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96" y="4165425"/>
            <a:ext cx="2255871" cy="1567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951571"/>
      </p:ext>
    </p:extLst>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5576" y="764704"/>
            <a:ext cx="8280920" cy="2031325"/>
          </a:xfrm>
          <a:prstGeom prst="rect">
            <a:avLst/>
          </a:prstGeom>
        </p:spPr>
        <p:txBody>
          <a:bodyPr wrap="square">
            <a:spAutoFit/>
          </a:bodyPr>
          <a:lstStyle/>
          <a:p>
            <a:r>
              <a:rPr lang="es-PE" dirty="0" smtClean="0"/>
              <a:t>La Química es una de las ciencias básicas o fundamentales de la naturaleza. Esta tiene como esencia estudiar las propiedades de la materia y las transformaciones que experimenta. Además, pertenece al mundo de las ciencias fácticas(basadas en hechos), las cuales se caracterizan, porque parten de la observación de los hechos naturales para elaborar un conjunto de conocimientos bien organizados y confiables. Entre las ciencias fácticas tenemos la Biología, la Física y la Química. </a:t>
            </a:r>
            <a:endParaRPr lang="es-PE" dirty="0"/>
          </a:p>
        </p:txBody>
      </p:sp>
      <p:pic>
        <p:nvPicPr>
          <p:cNvPr id="3" name="Picture 2" descr="http://us.123rf.com/400wm/400/400/lhfgraphics/lhfgraphics1204/lhfgraphics120400042/14460833-la-ciencia-al-estilo-doodle-perfecta-ilustracion-de-fondo-o-de-laboratorio-en-formato-vectoria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4925" y="2901007"/>
            <a:ext cx="1811491" cy="268823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2.bp.blogspot.com/-UiSQRzfNwrQ/T6Wc4r5c2WI/AAAAAAAAEv4/jb1_Yr_OmSM/s1600/ciencias+facfor.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2971660"/>
            <a:ext cx="5784577" cy="348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979630"/>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259632" y="548680"/>
            <a:ext cx="7632848" cy="2585323"/>
          </a:xfrm>
          <a:prstGeom prst="rect">
            <a:avLst/>
          </a:prstGeom>
        </p:spPr>
        <p:txBody>
          <a:bodyPr wrap="square">
            <a:spAutoFit/>
          </a:bodyPr>
          <a:lstStyle/>
          <a:p>
            <a:endParaRPr lang="es-PE" dirty="0"/>
          </a:p>
          <a:p>
            <a:r>
              <a:rPr lang="es-PE" dirty="0"/>
              <a:t> La Química como ciencia fáctica es considerada la ciencia central, existiendo un consenso generalizado en el mundo científico y no científico, al respecto</a:t>
            </a:r>
            <a:r>
              <a:rPr lang="es-PE" dirty="0" smtClean="0"/>
              <a:t>.</a:t>
            </a:r>
          </a:p>
          <a:p>
            <a:r>
              <a:rPr lang="es-PE" dirty="0" smtClean="0"/>
              <a:t> </a:t>
            </a:r>
            <a:r>
              <a:rPr lang="es-PE" dirty="0"/>
              <a:t>Esto obedece a que los conocimientos básicos o fundamentales de Química son imprescindibles para los estudiantes de otras áreas como Biología, Física, Geología, Paleontología, Ecología, Astronomía, Geología, Genética Molecular, Bioquímica, Las Ingenierías, entre otras disciplinas científicas. </a:t>
            </a:r>
          </a:p>
        </p:txBody>
      </p:sp>
      <p:pic>
        <p:nvPicPr>
          <p:cNvPr id="2050" name="Picture 2" descr="http://t3.gstatic.com/images?q=tbn:ANd9GcS_6zSZIoFw_cWHQ0bzauNxPknOl9vutnzhk9TjxhO10jSL1ibELQ">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8394" y="3069281"/>
            <a:ext cx="2491798" cy="3528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816859"/>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575431"/>
            <a:ext cx="7704856" cy="3139321"/>
          </a:xfrm>
          <a:prstGeom prst="rect">
            <a:avLst/>
          </a:prstGeom>
        </p:spPr>
        <p:txBody>
          <a:bodyPr wrap="square">
            <a:spAutoFit/>
          </a:bodyPr>
          <a:lstStyle/>
          <a:p>
            <a:endParaRPr lang="es-PE" dirty="0"/>
          </a:p>
          <a:p>
            <a:r>
              <a:rPr lang="es-PE" dirty="0"/>
              <a:t> La Química como ciencia central está relacionada con diversos campos y áreas científicas. Relación que resulta indispensable para las demás disciplinas científicas, convirtiéndola en la ciencia fundamental, porque facilita que otros campos del conocimiento puedan desarrollarse partiendo de los conocimientos básicos de la Química. Toda las demás disciplinas científicas tienen que girar y sumergirse en los conocimientos fundamentales de la Química. </a:t>
            </a:r>
            <a:endParaRPr lang="es-PE" dirty="0" smtClean="0"/>
          </a:p>
          <a:p>
            <a:endParaRPr lang="es-PE" dirty="0"/>
          </a:p>
          <a:p>
            <a:r>
              <a:rPr lang="es-PE" dirty="0"/>
              <a:t> No existe ninguna industria en nuestro mundo que no esté fundamentada en procesos materiales o en procesos químicos.</a:t>
            </a:r>
          </a:p>
        </p:txBody>
      </p:sp>
      <p:pic>
        <p:nvPicPr>
          <p:cNvPr id="4098" name="Picture 2" descr="http://iesdmjac.educa.aragon.es/departamentos/fq/asignaturas/fq4eso/materialdeaula/FQ4ESO%20Tema%203%20Compuestos%20del%20carbono/destilacion_del_petroleo.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2624" y="3573016"/>
            <a:ext cx="4597608"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23145"/>
      </p:ext>
    </p:extLst>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692696"/>
            <a:ext cx="7776864" cy="1754326"/>
          </a:xfrm>
          <a:prstGeom prst="rect">
            <a:avLst/>
          </a:prstGeom>
        </p:spPr>
        <p:txBody>
          <a:bodyPr wrap="square">
            <a:spAutoFit/>
          </a:bodyPr>
          <a:lstStyle/>
          <a:p>
            <a:r>
              <a:rPr lang="es-PE" dirty="0"/>
              <a:t>L</a:t>
            </a:r>
            <a:r>
              <a:rPr lang="es-PE" dirty="0" smtClean="0"/>
              <a:t>a </a:t>
            </a:r>
            <a:r>
              <a:rPr lang="es-PE" dirty="0"/>
              <a:t>Química es una ciencia relacionada con la vida</a:t>
            </a:r>
            <a:r>
              <a:rPr lang="es-PE" dirty="0" smtClean="0"/>
              <a:t>.</a:t>
            </a:r>
          </a:p>
          <a:p>
            <a:r>
              <a:rPr lang="es-PE" dirty="0"/>
              <a:t>Sin la química no existiríamos, pues somos puros </a:t>
            </a:r>
            <a:r>
              <a:rPr lang="es-PE" dirty="0" smtClean="0"/>
              <a:t>elementos químicos</a:t>
            </a:r>
            <a:r>
              <a:rPr lang="es-PE" dirty="0"/>
              <a:t>, los cuales se ensamblan formando los compuestos orgánicos e inorgánicos, resultando indispensables para el surgimiento y mantenimiento de la vida, y sobre todo a través del metabolismo, del cual obtenemos energía y compuestos que son necesarios para vivir.</a:t>
            </a:r>
            <a:r>
              <a:rPr lang="es-PE" dirty="0" smtClean="0"/>
              <a:t> </a:t>
            </a:r>
            <a:endParaRPr lang="es-PE" dirty="0"/>
          </a:p>
        </p:txBody>
      </p:sp>
      <p:pic>
        <p:nvPicPr>
          <p:cNvPr id="5122" name="Picture 2" descr="http://mistutorias.files.wordpress.com/2013/01/la-quimica-es-importante.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1888" y="2388690"/>
            <a:ext cx="6210432" cy="4424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844938"/>
      </p:ext>
    </p:extLst>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99592" y="869936"/>
            <a:ext cx="8244408" cy="3416320"/>
          </a:xfrm>
          <a:prstGeom prst="rect">
            <a:avLst/>
          </a:prstGeom>
        </p:spPr>
        <p:txBody>
          <a:bodyPr wrap="square">
            <a:spAutoFit/>
          </a:bodyPr>
          <a:lstStyle/>
          <a:p>
            <a:r>
              <a:rPr lang="es-PE" dirty="0"/>
              <a:t>La Química determina nuestro estilo de vida, y sin ella, las condiciones de vida de los humanos serían muy primitivas, pues, se tendría un mundo sin automóviles, sin electricidad, ni computadores, ni discos compactos, sin satélites, sin televisión, sin celulares, sin utensilios metálicos, sin vestuarios, sin cosméticos, sin los medicamentos modernos, lo que correspondería a un mundo parecido a la época antigua, es decir, un mundo arcaico. </a:t>
            </a:r>
            <a:endParaRPr lang="es-PE" dirty="0" smtClean="0"/>
          </a:p>
          <a:p>
            <a:endParaRPr lang="es-PE" dirty="0" smtClean="0"/>
          </a:p>
          <a:p>
            <a:r>
              <a:rPr lang="es-PE" dirty="0" smtClean="0"/>
              <a:t>La </a:t>
            </a:r>
            <a:r>
              <a:rPr lang="es-PE" dirty="0"/>
              <a:t>principal importancia de estudiar la química es que sirve de apoyo a las demás ramas de las ciencias. Ayuda a comprender el comportamiento de la materia, o mejor dicho, el mundo que nos rodea, y no importa lo que se decida estudiar, siempre tendrá relación con la química e implicará manejar ciertos conocimientos de la misma. </a:t>
            </a:r>
          </a:p>
        </p:txBody>
      </p:sp>
      <p:pic>
        <p:nvPicPr>
          <p:cNvPr id="6146" name="Picture 2" descr="http://www.miguelangelvargascruz.com/tablas/tablaperiodicadeloselementosquimicios_uso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9420" y="764704"/>
            <a:ext cx="6338963"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780406"/>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75656" y="1012812"/>
            <a:ext cx="7416824" cy="3416320"/>
          </a:xfrm>
          <a:prstGeom prst="rect">
            <a:avLst/>
          </a:prstGeom>
        </p:spPr>
        <p:txBody>
          <a:bodyPr wrap="square">
            <a:spAutoFit/>
          </a:bodyPr>
          <a:lstStyle/>
          <a:p>
            <a:r>
              <a:rPr lang="es-PE" dirty="0" smtClean="0"/>
              <a:t>Los </a:t>
            </a:r>
            <a:r>
              <a:rPr lang="es-PE" dirty="0"/>
              <a:t>beneficios proporcionados al ser humano </a:t>
            </a:r>
            <a:r>
              <a:rPr lang="es-PE" dirty="0" smtClean="0"/>
              <a:t>son extraordinariamente significativos.</a:t>
            </a:r>
          </a:p>
          <a:p>
            <a:r>
              <a:rPr lang="es-PE" dirty="0" smtClean="0"/>
              <a:t>A continuación se nombran algunos de los </a:t>
            </a:r>
            <a:r>
              <a:rPr lang="es-PE" dirty="0"/>
              <a:t>aportes más</a:t>
            </a:r>
          </a:p>
          <a:p>
            <a:r>
              <a:rPr lang="es-PE" dirty="0"/>
              <a:t>importantes de esta ciencia en el siglo XX. Hablan, sin duda, del papel central de la </a:t>
            </a:r>
            <a:r>
              <a:rPr lang="es-PE" dirty="0" smtClean="0"/>
              <a:t>química para </a:t>
            </a:r>
            <a:r>
              <a:rPr lang="es-PE" dirty="0"/>
              <a:t>el bienestar del género humano:</a:t>
            </a:r>
            <a:r>
              <a:rPr lang="es-PE" dirty="0" smtClean="0"/>
              <a:t> </a:t>
            </a:r>
          </a:p>
          <a:p>
            <a:r>
              <a:rPr lang="es-PE" b="1" dirty="0"/>
              <a:t>Alimentación: </a:t>
            </a:r>
            <a:r>
              <a:rPr lang="es-PE" dirty="0"/>
              <a:t>Los vegetales requieren de nitrógeno asimilable para crecer. </a:t>
            </a:r>
            <a:r>
              <a:rPr lang="es-PE" dirty="0" smtClean="0"/>
              <a:t>A principios </a:t>
            </a:r>
            <a:r>
              <a:rPr lang="es-PE" dirty="0"/>
              <a:t>del siglo XX se logró en Alemania la síntesis del amoniaco. Éste </a:t>
            </a:r>
            <a:r>
              <a:rPr lang="es-PE" dirty="0" smtClean="0"/>
              <a:t>quizás es </a:t>
            </a:r>
            <a:r>
              <a:rPr lang="es-PE" dirty="0"/>
              <a:t>el proceso químico que más beneficio ha aportado al género humano, </a:t>
            </a:r>
            <a:r>
              <a:rPr lang="es-PE" dirty="0" smtClean="0"/>
              <a:t>ya que </a:t>
            </a:r>
            <a:r>
              <a:rPr lang="es-PE" dirty="0"/>
              <a:t>la comida de la población depende actualmente de él</a:t>
            </a:r>
            <a:r>
              <a:rPr lang="es-PE" dirty="0" smtClean="0"/>
              <a:t>.</a:t>
            </a:r>
          </a:p>
          <a:p>
            <a:r>
              <a:rPr lang="es-PE" dirty="0"/>
              <a:t>Con la </a:t>
            </a:r>
            <a:r>
              <a:rPr lang="es-PE" dirty="0" smtClean="0"/>
              <a:t>química </a:t>
            </a:r>
            <a:r>
              <a:rPr lang="es-PE" dirty="0"/>
              <a:t>se producen los fertilizantes que han multiplicado el </a:t>
            </a:r>
            <a:r>
              <a:rPr lang="es-PE" dirty="0" smtClean="0"/>
              <a:t>rendimiento agrícola </a:t>
            </a:r>
            <a:r>
              <a:rPr lang="es-PE" dirty="0"/>
              <a:t>por hectárea.</a:t>
            </a:r>
          </a:p>
        </p:txBody>
      </p:sp>
      <p:pic>
        <p:nvPicPr>
          <p:cNvPr id="7170" name="Picture 2" descr="http://www.quiminet.com/imagen/nitrogeno1.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166" y="857232"/>
            <a:ext cx="6840759" cy="568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323527"/>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ula virtu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aula virtual</Template>
  <TotalTime>337</TotalTime>
  <Words>2242</Words>
  <Application>Microsoft Office PowerPoint</Application>
  <PresentationFormat>Presentación en pantalla (4:3)</PresentationFormat>
  <Paragraphs>166</Paragraphs>
  <Slides>29</Slides>
  <Notes>1</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aula virtual</vt:lpstr>
      <vt:lpstr>LA QUÍMICA COMO CIENCIA.  MATERIA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CESAR JESUS RUIZ BANCAYAN</dc:creator>
  <cp:lastModifiedBy>OTROS</cp:lastModifiedBy>
  <cp:revision>31</cp:revision>
  <dcterms:created xsi:type="dcterms:W3CDTF">2013-06-08T14:24:24Z</dcterms:created>
  <dcterms:modified xsi:type="dcterms:W3CDTF">2013-12-10T16:35:19Z</dcterms:modified>
</cp:coreProperties>
</file>